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96" r:id="rId4"/>
    <p:sldId id="260" r:id="rId5"/>
    <p:sldId id="261" r:id="rId6"/>
    <p:sldId id="262" r:id="rId7"/>
    <p:sldId id="295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97" r:id="rId17"/>
    <p:sldId id="289" r:id="rId18"/>
    <p:sldId id="290" r:id="rId19"/>
    <p:sldId id="291" r:id="rId20"/>
    <p:sldId id="292" r:id="rId21"/>
    <p:sldId id="280" r:id="rId22"/>
    <p:sldId id="293" r:id="rId23"/>
    <p:sldId id="294" r:id="rId24"/>
    <p:sldId id="298" r:id="rId25"/>
    <p:sldId id="271" r:id="rId26"/>
    <p:sldId id="29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07" autoAdjust="0"/>
  </p:normalViewPr>
  <p:slideViewPr>
    <p:cSldViewPr snapToGrid="0">
      <p:cViewPr varScale="1">
        <p:scale>
          <a:sx n="76" d="100"/>
          <a:sy n="76" d="100"/>
        </p:scale>
        <p:origin x="50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3F670-EE00-4293-86F9-1CC5922EB10E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1E13A-8C8F-45EB-8308-CD139B29B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7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不会改变当前的执行流（而线程的运行和停止会通过修改寄存器来切换执行流）</a:t>
            </a:r>
            <a:endParaRPr lang="en-US" altLang="zh-CN" dirty="0"/>
          </a:p>
          <a:p>
            <a:r>
              <a:rPr lang="zh-CN" altLang="en-US" dirty="0"/>
              <a:t>编码逻辑（相比回调函数等其它的异步实现方式）更接近线程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需要运行时来支持协程的运行（以提供栈等运行资源）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1E13A-8C8F-45EB-8308-CD139B29B4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1E13A-8C8F-45EB-8308-CD139B29B4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0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创建线程或协程进行并发计算，比较使用线程的原系统（红色），使用线程的修改后系统（蓝色），使用协程的修改后系统（黄色）的计算时间分布，并绘制分布直方图。图形越靠左，说明平均计算时间越短，系统表现越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8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该实验的结果为：同样使用线程的情况下，修改后系统比原系统计算时间更短；同样使用修改后系统的情况下，协程比线程计算时间更短。</a:t>
            </a:r>
            <a:endParaRPr lang="en-US" altLang="zh-CN" dirty="0"/>
          </a:p>
          <a:p>
            <a:r>
              <a:rPr lang="zh-CN" altLang="en-US" dirty="0"/>
              <a:t>前者的可能原因为：</a:t>
            </a:r>
            <a:r>
              <a:rPr lang="en-US" altLang="zh-CN" dirty="0"/>
              <a:t>……</a:t>
            </a:r>
            <a:r>
              <a:rPr lang="zh-CN" altLang="en-US" dirty="0"/>
              <a:t>后者的可能原因为：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5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在这个实验中，我们在系统上运行</a:t>
            </a:r>
            <a:r>
              <a:rPr lang="en-US" altLang="zh-CN" dirty="0"/>
              <a:t>TCP</a:t>
            </a:r>
            <a:r>
              <a:rPr lang="zh-CN" altLang="en-US" dirty="0"/>
              <a:t>服务器，改变同时建立的连接数，比较各种系统实现处理连接的吞吐量。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红色线是原有系统，可以看到其吞吐量基本是最低的。</a:t>
            </a:r>
            <a:endParaRPr lang="en-US" altLang="zh-CN" dirty="0"/>
          </a:p>
          <a:p>
            <a:r>
              <a:rPr lang="zh-CN" altLang="en-US" dirty="0"/>
              <a:t>连接数较低时，仅修改任务调度的系统（蓝色线）吞吐量最高，连接数较高时，使用轮询方法修改了网络模块的系统（黄色、绿色线）吞吐量最高。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3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其可能原因，是</a:t>
            </a:r>
            <a:r>
              <a:rPr lang="en-US" altLang="zh-CN" dirty="0" err="1"/>
              <a:t>poll_interface</a:t>
            </a:r>
            <a:r>
              <a:rPr lang="zh-CN" altLang="en-US" dirty="0"/>
              <a:t>函数对性能的影响随连接数升高。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7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7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9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05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534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8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37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8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5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003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6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94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38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378F3F2-C579-513E-D016-54349E87267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23651" y="1576726"/>
            <a:ext cx="8929439" cy="405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115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05D6199-800A-7E4C-7D58-1B0C453ECD8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559153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82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9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2778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5161D81-9A68-871D-1C8D-85A5DC386A8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878580" y="858741"/>
            <a:ext cx="647522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540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2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8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5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3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5466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122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361EA16-F1B1-E266-DFC6-85F2A920FFE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42999" y="125558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29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D479B6-CA35-D03A-0EC9-B6963E2503B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0432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BDDF2-9649-D902-B5E4-072EED9E7C9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65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1E40054-F358-6999-06BC-D0E5A13132F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016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D01FA-94C4-FCA7-C9CD-BFBC506071E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79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5875C54-773F-4B6F-8411-926B4E65486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718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79478AF-1C0B-B858-4CFB-F8EBE8B4E17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141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FBA8CC-8D14-C45A-44ED-4AF17400D1C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9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6DF6120-59B3-DF28-D3AA-A3E077AC9A6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766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D70EE78-333C-B4D4-00C8-5BC930421F1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52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65C2A66-B6CC-237E-FA4C-9EFFC3AC6B8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37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974227F-E4ED-E7B0-4FA6-790D83EA641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616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A1382-B305-2629-94C3-00A80C3C77A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9019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173404B-7022-EF10-334B-575BD4D95CF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917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FC49903-5086-1F10-32F5-C3524214658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5872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583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02F3762-798B-14B2-78A1-D5606829D4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006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E42FC9AD-1492-056F-3E11-212A51B7BC8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72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6CC9-2D4F-4586-933E-45546BCD5CD3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7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15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700"/>
              </a:spcBef>
              <a:spcAft>
                <a:spcPts val="7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6CC9-2D4F-4586-933E-45546BCD5CD3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9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1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71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15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E306CC9-2D4F-4586-933E-45546BCD5CD3}" type="datetimeFigureOut">
              <a:rPr lang="zh-CN" altLang="en-US" smtClean="0"/>
              <a:t>2024/11/10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7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>
            <a:extLst>
              <a:ext uri="{FF2B5EF4-FFF2-40B4-BE49-F238E27FC236}">
                <a16:creationId xmlns:a16="http://schemas.microsoft.com/office/drawing/2014/main" id="{B61679AD-B3EF-FFEB-1691-F04BC7FCD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4049896"/>
            <a:ext cx="7287114" cy="78187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北京理工大学    罗熙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73CDE-EFC0-ABE3-841A-C9E3E9F6F0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2024.11.10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F76FDFF-0CCB-FA07-8D42-F7E244FB1A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5046390"/>
            <a:ext cx="7287114" cy="410335"/>
          </a:xfrm>
        </p:spPr>
        <p:txBody>
          <a:bodyPr/>
          <a:lstStyle/>
          <a:p>
            <a:r>
              <a:rPr lang="zh-CN" altLang="en-US" dirty="0"/>
              <a:t>开源操作系统毕设和训练营技术报告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11E2DC-3895-0571-D616-94E3A4935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2438402"/>
            <a:ext cx="7287114" cy="1610997"/>
          </a:xfrm>
        </p:spPr>
        <p:txBody>
          <a:bodyPr/>
          <a:lstStyle/>
          <a:p>
            <a:r>
              <a:rPr lang="zh-CN" altLang="en-US" sz="4800" dirty="0"/>
              <a:t>系统级线程协程统一管理与运行</a:t>
            </a:r>
          </a:p>
        </p:txBody>
      </p:sp>
    </p:spTree>
    <p:extLst>
      <p:ext uri="{BB962C8B-B14F-4D97-AF65-F5344CB8AC3E}">
        <p14:creationId xmlns:p14="http://schemas.microsoft.com/office/powerpoint/2010/main" val="152981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04829-FD58-9F39-E50D-F9FCA715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736A-DF09-4FEE-8306-B4941A77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在</a:t>
            </a:r>
            <a:r>
              <a:rPr lang="en-US" altLang="zh-CN" b="1" dirty="0" err="1">
                <a:solidFill>
                  <a:schemeClr val="tx2"/>
                </a:solidFill>
              </a:rPr>
              <a:t>axtask</a:t>
            </a:r>
            <a:r>
              <a:rPr lang="zh-CN" altLang="en-US" b="1" dirty="0">
                <a:solidFill>
                  <a:schemeClr val="tx2"/>
                </a:solidFill>
              </a:rPr>
              <a:t>模块中引入协程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dirty="0"/>
              <a:t>使用</a:t>
            </a:r>
            <a:r>
              <a:rPr lang="en-US" altLang="zh-CN" dirty="0"/>
              <a:t>trait</a:t>
            </a:r>
            <a:r>
              <a:rPr lang="zh-CN" altLang="en-US" dirty="0"/>
              <a:t>，为线程和协程提供统一的接口</a:t>
            </a:r>
            <a:endParaRPr lang="en-US" altLang="zh-CN" dirty="0"/>
          </a:p>
          <a:p>
            <a:pPr lvl="1"/>
            <a:r>
              <a:rPr lang="zh-CN" altLang="en-US" dirty="0"/>
              <a:t>上下文切换的接口采用了类似协程的</a:t>
            </a:r>
            <a:r>
              <a:rPr lang="en-US" altLang="zh-CN" dirty="0"/>
              <a:t>poll</a:t>
            </a:r>
            <a:r>
              <a:rPr lang="zh-CN" altLang="en-US" dirty="0"/>
              <a:t>函数。在该函数中，协程除了调用自己的</a:t>
            </a:r>
            <a:r>
              <a:rPr lang="en-US" altLang="zh-CN" dirty="0"/>
              <a:t>poll</a:t>
            </a:r>
            <a:r>
              <a:rPr lang="zh-CN" altLang="en-US" dirty="0"/>
              <a:t>函数以外，还需要维护任务状态等字段；线程则需要在</a:t>
            </a:r>
            <a:r>
              <a:rPr lang="en-US" altLang="zh-CN" dirty="0"/>
              <a:t>poll</a:t>
            </a:r>
            <a:r>
              <a:rPr lang="zh-CN" altLang="en-US" dirty="0"/>
              <a:t>函数中切换到线程自己的寄存器上下文和执行流，并在停止执行时切换回该函数。</a:t>
            </a:r>
            <a:endParaRPr lang="en-US" altLang="zh-CN" dirty="0"/>
          </a:p>
          <a:p>
            <a:pPr lvl="1"/>
            <a:r>
              <a:rPr lang="zh-CN" altLang="en-US" dirty="0"/>
              <a:t>不过，该设计涉及了</a:t>
            </a:r>
            <a:r>
              <a:rPr lang="en-US" altLang="zh-CN" dirty="0"/>
              <a:t>trait object</a:t>
            </a:r>
            <a:r>
              <a:rPr lang="zh-CN" altLang="en-US" dirty="0"/>
              <a:t>的动态分发，因此引入了额外的开销。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11BDDD-CCC1-A17C-6291-1284122E96BA}"/>
              </a:ext>
            </a:extLst>
          </p:cNvPr>
          <p:cNvSpPr txBox="1"/>
          <p:nvPr/>
        </p:nvSpPr>
        <p:spPr>
          <a:xfrm>
            <a:off x="1774076" y="3987837"/>
            <a:ext cx="8643848" cy="1293197"/>
          </a:xfrm>
          <a:prstGeom prst="roundRect">
            <a:avLst>
              <a:gd name="adj" fmla="val 1280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crate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trait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UnpinFuture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75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6DC42-66D0-A591-29E0-9FF5EAF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E564F-4488-C18E-E454-0AC8D4EBC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使用协程优化</a:t>
            </a:r>
            <a:r>
              <a:rPr lang="en-US" altLang="zh-CN" b="1" dirty="0" err="1">
                <a:solidFill>
                  <a:schemeClr val="tx2"/>
                </a:solidFill>
              </a:rPr>
              <a:t>axnet</a:t>
            </a:r>
            <a:r>
              <a:rPr lang="zh-CN" altLang="en-US" b="1" dirty="0">
                <a:solidFill>
                  <a:schemeClr val="tx2"/>
                </a:solidFill>
              </a:rPr>
              <a:t>模块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en-US" altLang="zh-CN" dirty="0" err="1"/>
              <a:t>axnet</a:t>
            </a:r>
            <a:r>
              <a:rPr lang="zh-CN" altLang="en-US" dirty="0"/>
              <a:t>中的</a:t>
            </a:r>
            <a:r>
              <a:rPr lang="en-US" altLang="zh-CN" dirty="0" err="1"/>
              <a:t>poll_interface</a:t>
            </a:r>
            <a:r>
              <a:rPr lang="zh-CN" altLang="en-US" dirty="0"/>
              <a:t>函数开销很大，且会获取全局锁。它的重复调用和并发调用降低了网络性能。我们创建专用协程调用该函数，消除了并发调用问题。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</a:rPr>
              <a:t>轮询模式：</a:t>
            </a:r>
            <a:r>
              <a:rPr lang="zh-CN" altLang="en-US" dirty="0"/>
              <a:t>协程在循环中不断调用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。实时性最高，但并未完全消除重复调用，开销较高。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</a:rPr>
              <a:t>中断模式：</a:t>
            </a:r>
            <a:r>
              <a:rPr lang="zh-CN" altLang="en-US" dirty="0"/>
              <a:t>由网卡中断唤醒该协程并调用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。开销较低且保持了较高的实时性。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53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B21B6-54CD-C722-E6CA-FBE387FC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F48FA-8F89-BEBA-16F1-5E8E08963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进一步修改了</a:t>
            </a:r>
            <a:r>
              <a:rPr lang="en-US" altLang="zh-CN" dirty="0" err="1"/>
              <a:t>ArceOS</a:t>
            </a:r>
            <a:r>
              <a:rPr lang="zh-CN" altLang="en-US" dirty="0"/>
              <a:t>中协程支持的实现。</a:t>
            </a:r>
            <a:endParaRPr lang="en-US" altLang="zh-CN" dirty="0"/>
          </a:p>
          <a:p>
            <a:r>
              <a:rPr lang="zh-CN" altLang="en-US" dirty="0"/>
              <a:t>简化代码，提升模块化程度和可维护性。</a:t>
            </a:r>
            <a:endParaRPr lang="en-US" altLang="zh-CN" dirty="0"/>
          </a:p>
          <a:p>
            <a:r>
              <a:rPr lang="zh-CN" altLang="en-US" dirty="0"/>
              <a:t>其中对线程和协程的支持更为灵活，线程可调用线程</a:t>
            </a:r>
            <a:r>
              <a:rPr lang="en-US" altLang="zh-CN" dirty="0"/>
              <a:t>API</a:t>
            </a:r>
            <a:r>
              <a:rPr lang="zh-CN" altLang="en-US" dirty="0"/>
              <a:t>，协程可调用线程</a:t>
            </a:r>
            <a:r>
              <a:rPr lang="en-US" altLang="zh-CN" dirty="0"/>
              <a:t>API</a:t>
            </a:r>
            <a:r>
              <a:rPr lang="zh-CN" altLang="en-US" dirty="0"/>
              <a:t>或协程</a:t>
            </a:r>
            <a:r>
              <a:rPr lang="en-US" altLang="zh-CN" dirty="0"/>
              <a:t>API</a:t>
            </a:r>
            <a:r>
              <a:rPr lang="zh-CN" altLang="en-US" dirty="0"/>
              <a:t>。支持协程被抢占或调用线程的让出函数并转化为线程。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582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9B6A0-53A0-4169-6045-967CBFF9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15CCB-FBB6-D27D-AA5C-B86F1F0E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取消了</a:t>
            </a:r>
            <a:r>
              <a:rPr lang="en-US" altLang="zh-CN" dirty="0"/>
              <a:t>trait</a:t>
            </a:r>
            <a:r>
              <a:rPr lang="zh-CN" altLang="en-US" dirty="0"/>
              <a:t>的使用，线程和协程使用相同任务结构，保存不同的上下文字段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ctx_ref</a:t>
            </a:r>
            <a:r>
              <a:rPr lang="zh-CN" altLang="en-US" dirty="0"/>
              <a:t>字段是否为空判断任务是线程还是协程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281F80-752C-BA4F-FACE-72A65927011A}"/>
              </a:ext>
            </a:extLst>
          </p:cNvPr>
          <p:cNvSpPr txBox="1"/>
          <p:nvPr/>
        </p:nvSpPr>
        <p:spPr>
          <a:xfrm>
            <a:off x="1774076" y="2615411"/>
            <a:ext cx="8643848" cy="3230404"/>
          </a:xfrm>
          <a:prstGeom prst="roundRect">
            <a:avLst>
              <a:gd name="adj" fmla="val 515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TaskInner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其它字段省略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---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上下文相关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()&gt;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&gt;&gt;&gt;,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ctx_ref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NonNull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TaskContext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owned_stack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TaskStack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&gt;&gt;&gt;,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135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376B2-AE1C-21BE-211D-FAF75F02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AA414-E623-115C-FF47-23D5F0C4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使用了赵方亮在</a:t>
            </a:r>
            <a:r>
              <a:rPr lang="en-US" altLang="zh-CN" dirty="0" err="1"/>
              <a:t>AsyncStarry</a:t>
            </a:r>
            <a:r>
              <a:rPr lang="zh-CN" altLang="en-US" dirty="0"/>
              <a:t>中的设计：可被抢占的协程</a:t>
            </a:r>
            <a:endParaRPr lang="en-US" altLang="zh-CN" dirty="0"/>
          </a:p>
          <a:p>
            <a:r>
              <a:rPr lang="zh-CN" altLang="en-US" dirty="0"/>
              <a:t>在切换时保存</a:t>
            </a:r>
            <a:r>
              <a:rPr lang="en-US" altLang="zh-CN" dirty="0"/>
              <a:t>Future</a:t>
            </a:r>
            <a:r>
              <a:rPr lang="zh-CN" altLang="en-US" dirty="0"/>
              <a:t>上下文的任务是协程，保存寄存器上下文的任务是线程。</a:t>
            </a:r>
            <a:endParaRPr lang="en-US" altLang="zh-CN" dirty="0"/>
          </a:p>
          <a:p>
            <a:r>
              <a:rPr lang="zh-CN" altLang="en-US" dirty="0"/>
              <a:t>协程被抢占，或主动调用线程的让出</a:t>
            </a:r>
            <a:r>
              <a:rPr lang="en-US" altLang="zh-CN" dirty="0"/>
              <a:t>API</a:t>
            </a:r>
            <a:r>
              <a:rPr lang="zh-CN" altLang="en-US" dirty="0"/>
              <a:t>时保存寄存器上下文，转化为线程。</a:t>
            </a:r>
            <a:endParaRPr lang="en-US" altLang="zh-CN" dirty="0"/>
          </a:p>
          <a:p>
            <a:r>
              <a:rPr lang="zh-CN" altLang="en-US" dirty="0"/>
              <a:t>转化为线程的协程下一次恢复运行后，若未被抢占，正常执行到了</a:t>
            </a:r>
            <a:r>
              <a:rPr lang="en-US" altLang="zh-CN" dirty="0"/>
              <a:t>await</a:t>
            </a:r>
            <a:r>
              <a:rPr lang="zh-CN" altLang="en-US" dirty="0"/>
              <a:t>点，保存</a:t>
            </a:r>
            <a:r>
              <a:rPr lang="en-US" altLang="zh-CN" dirty="0"/>
              <a:t>Future</a:t>
            </a:r>
            <a:r>
              <a:rPr lang="zh-CN" altLang="en-US" dirty="0"/>
              <a:t>上下文，则变回协程。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线程的创建：包装在一个</a:t>
            </a:r>
            <a:r>
              <a:rPr lang="en-US" altLang="zh-CN" dirty="0"/>
              <a:t>async</a:t>
            </a:r>
            <a:r>
              <a:rPr lang="zh-CN" altLang="en-US" dirty="0"/>
              <a:t>块中，视为“不会</a:t>
            </a:r>
            <a:r>
              <a:rPr lang="en-US" altLang="zh-CN" dirty="0"/>
              <a:t>await</a:t>
            </a:r>
            <a:r>
              <a:rPr lang="zh-CN" altLang="en-US" dirty="0"/>
              <a:t>的协程”，仍可调用线程的各种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515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21D0F-3DAE-1C2E-0C12-308991C2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B2BC33-9AAA-17A1-5C5E-ECF5D4EDD0AA}"/>
              </a:ext>
            </a:extLst>
          </p:cNvPr>
          <p:cNvSpPr txBox="1"/>
          <p:nvPr/>
        </p:nvSpPr>
        <p:spPr>
          <a:xfrm>
            <a:off x="2459446" y="2494892"/>
            <a:ext cx="510778" cy="1792540"/>
          </a:xfrm>
          <a:prstGeom prst="roundRect">
            <a:avLst>
              <a:gd name="adj" fmla="val 22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线程切换入口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BFFEE6-A911-9E03-7F50-7BF84956043D}"/>
              </a:ext>
            </a:extLst>
          </p:cNvPr>
          <p:cNvSpPr txBox="1"/>
          <p:nvPr/>
        </p:nvSpPr>
        <p:spPr>
          <a:xfrm>
            <a:off x="3297886" y="2460206"/>
            <a:ext cx="461665" cy="1861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保存当前上下文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3998FC-BD9C-520A-09F9-A614FB5BE54C}"/>
              </a:ext>
            </a:extLst>
          </p:cNvPr>
          <p:cNvSpPr txBox="1"/>
          <p:nvPr/>
        </p:nvSpPr>
        <p:spPr>
          <a:xfrm>
            <a:off x="4087213" y="2640723"/>
            <a:ext cx="461665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切换栈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7701E7-BF4C-B122-8E39-AFE5EFDF8CC8}"/>
              </a:ext>
            </a:extLst>
          </p:cNvPr>
          <p:cNvSpPr txBox="1"/>
          <p:nvPr/>
        </p:nvSpPr>
        <p:spPr>
          <a:xfrm>
            <a:off x="4876540" y="2640723"/>
            <a:ext cx="738664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处理当前任务根据任务状态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19A92E-7677-5003-6BCC-66C111F87230}"/>
              </a:ext>
            </a:extLst>
          </p:cNvPr>
          <p:cNvSpPr txBox="1"/>
          <p:nvPr/>
        </p:nvSpPr>
        <p:spPr>
          <a:xfrm>
            <a:off x="5942866" y="2640723"/>
            <a:ext cx="461665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取出下一任务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BEB249-7252-D45F-B481-296F533DA4D1}"/>
              </a:ext>
            </a:extLst>
          </p:cNvPr>
          <p:cNvSpPr txBox="1"/>
          <p:nvPr/>
        </p:nvSpPr>
        <p:spPr>
          <a:xfrm>
            <a:off x="6732193" y="2155535"/>
            <a:ext cx="1467326" cy="2471250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线程或协程？</a:t>
            </a:r>
          </a:p>
          <a:p>
            <a:pPr algn="ctr"/>
            <a:r>
              <a:rPr lang="zh-CN" altLang="en-US" dirty="0"/>
              <a:t>下一任务为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C17865-6888-A5B5-35AB-1C43690E50F2}"/>
              </a:ext>
            </a:extLst>
          </p:cNvPr>
          <p:cNvSpPr txBox="1"/>
          <p:nvPr/>
        </p:nvSpPr>
        <p:spPr>
          <a:xfrm>
            <a:off x="8525636" y="1010170"/>
            <a:ext cx="461665" cy="1824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恢复栈和上下文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FF97C-6B6E-B365-B790-43260DD8947E}"/>
              </a:ext>
            </a:extLst>
          </p:cNvPr>
          <p:cNvSpPr txBox="1"/>
          <p:nvPr/>
        </p:nvSpPr>
        <p:spPr>
          <a:xfrm>
            <a:off x="9632155" y="1025936"/>
            <a:ext cx="528638" cy="1792540"/>
          </a:xfrm>
          <a:prstGeom prst="roundRect">
            <a:avLst>
              <a:gd name="adj" fmla="val 22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线程切换出口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90FFE5-7FF3-9104-1198-FE225EDFFCA7}"/>
              </a:ext>
            </a:extLst>
          </p:cNvPr>
          <p:cNvSpPr txBox="1"/>
          <p:nvPr/>
        </p:nvSpPr>
        <p:spPr>
          <a:xfrm>
            <a:off x="8525636" y="4141600"/>
            <a:ext cx="738664" cy="1824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altLang="zh-CN" dirty="0"/>
              <a:t>poll</a:t>
            </a:r>
            <a:r>
              <a:rPr lang="zh-CN" altLang="en-US" dirty="0"/>
              <a:t>函数</a:t>
            </a:r>
            <a:endParaRPr lang="en-US" altLang="zh-CN" dirty="0"/>
          </a:p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Future</a:t>
            </a:r>
            <a:r>
              <a:rPr lang="zh-CN" altLang="en-US" dirty="0"/>
              <a:t>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28BE70C-8F06-8A78-E9A9-7C0162A24A5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70224" y="3391161"/>
            <a:ext cx="327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9AB61BC-9C3B-6A5C-BF4D-527DA7C880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759551" y="3391161"/>
            <a:ext cx="327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5E93D50-738D-EF8B-B8BD-B80FE372F6B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48878" y="3391162"/>
            <a:ext cx="327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8CC58A-5BB6-26CC-6CC1-C88A69EEA3B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15204" y="3391162"/>
            <a:ext cx="327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8690500-096C-38B6-1D8D-2F806D426D9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404531" y="3391160"/>
            <a:ext cx="3276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DAC895-5007-9CA1-513C-3C729BFF891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987301" y="1922206"/>
            <a:ext cx="644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00B5DB-70F5-BDC1-23B6-8F3150369160}"/>
              </a:ext>
            </a:extLst>
          </p:cNvPr>
          <p:cNvCxnSpPr>
            <a:stCxn id="11" idx="0"/>
            <a:endCxn id="12" idx="1"/>
          </p:cNvCxnSpPr>
          <p:nvPr/>
        </p:nvCxnSpPr>
        <p:spPr>
          <a:xfrm rot="5400000" flipH="1" flipV="1">
            <a:off x="7879082" y="1508981"/>
            <a:ext cx="233329" cy="105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54F9D6-0D81-4D34-6080-5F64CC201977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7782321" y="4310320"/>
            <a:ext cx="426851" cy="105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4409190-F7A5-DFCF-9418-0DB8C4D12638}"/>
              </a:ext>
            </a:extLst>
          </p:cNvPr>
          <p:cNvCxnSpPr>
            <a:stCxn id="14" idx="3"/>
          </p:cNvCxnSpPr>
          <p:nvPr/>
        </p:nvCxnSpPr>
        <p:spPr>
          <a:xfrm flipH="1">
            <a:off x="6568362" y="5053636"/>
            <a:ext cx="2695938" cy="1069692"/>
          </a:xfrm>
          <a:prstGeom prst="bentConnector3">
            <a:avLst>
              <a:gd name="adj1" fmla="val -847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E974A0D-D04C-A7D8-4988-423CE73229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3025" y="3807988"/>
            <a:ext cx="2732167" cy="1898511"/>
          </a:xfrm>
          <a:prstGeom prst="bentConnector3">
            <a:avLst>
              <a:gd name="adj1" fmla="val 1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DD0A774-4B0B-F76D-C633-2C30ABF0B470}"/>
              </a:ext>
            </a:extLst>
          </p:cNvPr>
          <p:cNvSpPr txBox="1"/>
          <p:nvPr/>
        </p:nvSpPr>
        <p:spPr>
          <a:xfrm>
            <a:off x="7592196" y="1541846"/>
            <a:ext cx="80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693F13-33F8-4522-C43E-EBBBBB343E69}"/>
              </a:ext>
            </a:extLst>
          </p:cNvPr>
          <p:cNvSpPr txBox="1"/>
          <p:nvPr/>
        </p:nvSpPr>
        <p:spPr>
          <a:xfrm>
            <a:off x="7668348" y="4655544"/>
            <a:ext cx="73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FDCA08-2346-A66C-FA6F-2E69BC4FE4E1}"/>
              </a:ext>
            </a:extLst>
          </p:cNvPr>
          <p:cNvSpPr txBox="1"/>
          <p:nvPr/>
        </p:nvSpPr>
        <p:spPr>
          <a:xfrm>
            <a:off x="6039515" y="5700811"/>
            <a:ext cx="11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协程让出</a:t>
            </a:r>
          </a:p>
        </p:txBody>
      </p:sp>
    </p:spTree>
    <p:extLst>
      <p:ext uri="{BB962C8B-B14F-4D97-AF65-F5344CB8AC3E}">
        <p14:creationId xmlns:p14="http://schemas.microsoft.com/office/powerpoint/2010/main" val="198234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B559-76DB-D673-4284-578D11CA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82452C-EAD9-7921-F184-72052E387889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</a:rPr>
              <a:t>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1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4395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创建线程或协程进行并发计算，重复测试，统计计算时间分布。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不同的系统实现；使用线程</a:t>
            </a:r>
            <a:r>
              <a:rPr lang="en-US" altLang="zh-CN" dirty="0"/>
              <a:t>/</a:t>
            </a:r>
            <a:r>
              <a:rPr lang="zh-CN" altLang="en-US" dirty="0"/>
              <a:t>协程。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计算完成所需时间。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分布直方图，图形靠近左侧为优。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923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3493137"/>
          </a:xfrm>
        </p:spPr>
        <p:txBody>
          <a:bodyPr>
            <a:normAutofit/>
          </a:bodyPr>
          <a:lstStyle/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实验现象：</a:t>
            </a:r>
            <a:r>
              <a:rPr lang="zh-CN" altLang="en-US" dirty="0"/>
              <a:t>采用修改后系统</a:t>
            </a:r>
            <a:r>
              <a:rPr lang="en-US" altLang="zh-CN" dirty="0"/>
              <a:t>+</a:t>
            </a:r>
            <a:r>
              <a:rPr lang="zh-CN" altLang="en-US" dirty="0"/>
              <a:t>协程，可以得到更短的计算时间和更集中的计算时间分布。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可能原因：</a:t>
            </a:r>
            <a:r>
              <a:rPr lang="zh-CN" altLang="en-US" dirty="0"/>
              <a:t>协程的切换开销更低；修改后系统持有全局锁的时间更短，多核效率更高。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359" y="1263383"/>
            <a:ext cx="3941763" cy="43312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在系统上运行</a:t>
            </a:r>
            <a:r>
              <a:rPr lang="en-US" altLang="zh-CN" dirty="0"/>
              <a:t>TCP</a:t>
            </a:r>
            <a:r>
              <a:rPr lang="zh-CN" altLang="en-US" dirty="0"/>
              <a:t>服务器，测量不同连接数下的吞吐量。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实验变量：</a:t>
            </a:r>
            <a:r>
              <a:rPr lang="zh-CN" altLang="en-US" dirty="0"/>
              <a:t>同时建立的连接数量。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单位时间内处理连接的个数（吞吐量）。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折线图，曲线靠上上为优。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22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6D736B-E2D7-BF16-20C7-68B16C88CD26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</a:rPr>
              <a:t>背景介绍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1.1. Rust</a:t>
            </a:r>
            <a:r>
              <a:rPr lang="zh-CN" altLang="en-US" sz="2400" dirty="0"/>
              <a:t>协程简介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1.2. </a:t>
            </a:r>
            <a:r>
              <a:rPr lang="zh-CN" altLang="en-US" sz="2400" dirty="0"/>
              <a:t>协程引入内核的优势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1.3. </a:t>
            </a:r>
            <a:r>
              <a:rPr lang="zh-CN" altLang="en-US" sz="2400" dirty="0"/>
              <a:t>协程引入内核的难点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</a:rPr>
              <a:t>项目介绍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2.1. </a:t>
            </a:r>
            <a:r>
              <a:rPr lang="zh-CN" altLang="en-US" sz="2400" dirty="0"/>
              <a:t>开源毕设阶段的项目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2.2. </a:t>
            </a:r>
            <a:r>
              <a:rPr lang="zh-CN" altLang="en-US" sz="2400" dirty="0"/>
              <a:t>操作系统功能赛阶段的项目</a:t>
            </a:r>
            <a:endParaRPr lang="en-US" altLang="zh-CN" sz="2400" dirty="0"/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</a:rPr>
              <a:t>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</a:rPr>
              <a:t>总结展望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1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1"/>
            <a:ext cx="3941763" cy="31519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实验现象：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在同时建立多个连接的情况下，修改后各个系统的吞吐量更高。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连接数较高时，使用轮询方法修改网络模块的吞吐量最高。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20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0"/>
            <a:ext cx="3941763" cy="18406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可能原因：</a:t>
            </a:r>
          </a:p>
          <a:p>
            <a:pPr marL="180000" indent="-180000">
              <a:buClr>
                <a:schemeClr val="tx2"/>
              </a:buClr>
            </a:pPr>
            <a:r>
              <a:rPr lang="en-US" altLang="zh-CN" dirty="0" err="1"/>
              <a:t>poll_interface</a:t>
            </a:r>
            <a:r>
              <a:rPr lang="zh-CN" altLang="en-US" dirty="0"/>
              <a:t>函数的并发调用导致的性能下降，随连接数升高而增长。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44EB4-4F0B-515A-D830-C699861B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FF909-0DB8-9298-4C2C-13E0C706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99" y="11483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线程、协程运行展示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400" dirty="0" err="1"/>
              <a:t>ArceOS</a:t>
            </a:r>
            <a:r>
              <a:rPr lang="zh-CN" altLang="en-US" sz="2400" dirty="0"/>
              <a:t>上的单核运行，线程和协程的让出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线程和协程可以作为并列的任务交替运行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线程在让出和恢复时都需要切换栈（</a:t>
            </a:r>
            <a:r>
              <a:rPr lang="en-US" altLang="zh-CN" sz="2400" dirty="0"/>
              <a:t>1</a:t>
            </a:r>
            <a:r>
              <a:rPr lang="zh-CN" altLang="en-US" dirty="0"/>
              <a:t>）协程则不需要（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D8A8A6-A077-A5E2-FF93-E8BB2233C985}"/>
              </a:ext>
            </a:extLst>
          </p:cNvPr>
          <p:cNvGrpSpPr/>
          <p:nvPr/>
        </p:nvGrpSpPr>
        <p:grpSpPr>
          <a:xfrm>
            <a:off x="838200" y="2280756"/>
            <a:ext cx="10652438" cy="2658951"/>
            <a:chOff x="838199" y="2208471"/>
            <a:chExt cx="10652438" cy="26589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0E810C-70E7-5724-8D16-700EE59E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208471"/>
              <a:ext cx="10136038" cy="26589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156219-D39B-5533-0DC3-1ACE40FE72F5}"/>
                </a:ext>
              </a:extLst>
            </p:cNvPr>
            <p:cNvSpPr/>
            <p:nvPr/>
          </p:nvSpPr>
          <p:spPr>
            <a:xfrm>
              <a:off x="838199" y="2876843"/>
              <a:ext cx="10136037" cy="66118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810EBE-3EA1-7E54-6EF9-B3D921E82AAE}"/>
                </a:ext>
              </a:extLst>
            </p:cNvPr>
            <p:cNvSpPr/>
            <p:nvPr/>
          </p:nvSpPr>
          <p:spPr>
            <a:xfrm>
              <a:off x="838199" y="4375052"/>
              <a:ext cx="10136037" cy="323557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3A69920-CD85-C79C-CBAF-5D3D04D6A783}"/>
                </a:ext>
              </a:extLst>
            </p:cNvPr>
            <p:cNvSpPr txBox="1"/>
            <p:nvPr/>
          </p:nvSpPr>
          <p:spPr>
            <a:xfrm>
              <a:off x="10878693" y="301048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138067-7295-FA40-43C8-273289237678}"/>
                </a:ext>
              </a:extLst>
            </p:cNvPr>
            <p:cNvSpPr txBox="1"/>
            <p:nvPr/>
          </p:nvSpPr>
          <p:spPr>
            <a:xfrm>
              <a:off x="10878693" y="432927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91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81782-F87F-36D9-B308-A071F139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2F8D1-5994-4A10-5979-E4029C543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任务抢占展示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无限循环的主任务（线程）被抢占，优先级更高的协程打印出了输出（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协程也能被抢占，这时会进行栈切换和保存寄存器上下文（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6564C3-84A8-1F6D-D3FD-C4D2FA215AF1}"/>
              </a:ext>
            </a:extLst>
          </p:cNvPr>
          <p:cNvGrpSpPr/>
          <p:nvPr/>
        </p:nvGrpSpPr>
        <p:grpSpPr>
          <a:xfrm>
            <a:off x="838199" y="1727641"/>
            <a:ext cx="10369695" cy="2938484"/>
            <a:chOff x="838199" y="1727641"/>
            <a:chExt cx="10369695" cy="293848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60177D0-389B-975C-7923-5996C3D3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896" y="1727641"/>
              <a:ext cx="9867972" cy="293848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81A669-542A-C7FB-CD91-E105B42A3C73}"/>
                </a:ext>
              </a:extLst>
            </p:cNvPr>
            <p:cNvSpPr/>
            <p:nvPr/>
          </p:nvSpPr>
          <p:spPr>
            <a:xfrm>
              <a:off x="838200" y="1727641"/>
              <a:ext cx="9867972" cy="164860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B40B00-31F8-761B-1F1B-FBC270E56E00}"/>
                </a:ext>
              </a:extLst>
            </p:cNvPr>
            <p:cNvSpPr/>
            <p:nvPr/>
          </p:nvSpPr>
          <p:spPr>
            <a:xfrm>
              <a:off x="838199" y="3374289"/>
              <a:ext cx="9867971" cy="129183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18836-A876-E692-96BE-7ACE5EE37D16}"/>
                </a:ext>
              </a:extLst>
            </p:cNvPr>
            <p:cNvSpPr txBox="1"/>
            <p:nvPr/>
          </p:nvSpPr>
          <p:spPr>
            <a:xfrm>
              <a:off x="10595950" y="236727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2C96B5-9905-F922-D376-7529EBB9012B}"/>
                </a:ext>
              </a:extLst>
            </p:cNvPr>
            <p:cNvSpPr txBox="1"/>
            <p:nvPr/>
          </p:nvSpPr>
          <p:spPr>
            <a:xfrm>
              <a:off x="10595950" y="3836519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20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E1873-ECC3-8FB3-8B88-2684EAF0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F58EC2-41D1-7682-2ECF-20CF6BD97A51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</a:rPr>
              <a:t>总结展望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90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EB65A-E206-47B0-B3D5-AFD5CA9E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ED9E8-1EAA-A197-7F6B-41E87327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本项目在</a:t>
            </a:r>
            <a:r>
              <a:rPr lang="en-US" altLang="zh-CN" dirty="0" err="1"/>
              <a:t>ArceOS</a:t>
            </a:r>
            <a:r>
              <a:rPr lang="zh-CN" altLang="en-US"/>
              <a:t>中使用相同的数据结构统一了线程和协程，并支持线程和协程的动态转换。使用</a:t>
            </a:r>
            <a:r>
              <a:rPr lang="zh-CN" altLang="en-US" dirty="0"/>
              <a:t>协程提高了内核的性能，并向应用程序提供了运行协程的支持。</a:t>
            </a:r>
            <a:endParaRPr lang="en-US" altLang="zh-CN" dirty="0"/>
          </a:p>
          <a:p>
            <a:r>
              <a:rPr lang="zh-CN" altLang="en-US" dirty="0"/>
              <a:t>不过本项目目前运行在</a:t>
            </a:r>
            <a:r>
              <a:rPr lang="en-US" altLang="zh-CN" dirty="0" err="1"/>
              <a:t>Unikernel</a:t>
            </a:r>
            <a:r>
              <a:rPr lang="zh-CN" altLang="en-US" dirty="0"/>
              <a:t>系统中，不涉及到用户态的协程支持和异步系统调用，未来可以从这些方向继续展开研究。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96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>
            <a:extLst>
              <a:ext uri="{FF2B5EF4-FFF2-40B4-BE49-F238E27FC236}">
                <a16:creationId xmlns:a16="http://schemas.microsoft.com/office/drawing/2014/main" id="{BF86AAEB-2CD2-1AC4-8DF9-CCDECA1C73CE}"/>
              </a:ext>
            </a:extLst>
          </p:cNvPr>
          <p:cNvSpPr txBox="1">
            <a:spLocks/>
          </p:cNvSpPr>
          <p:nvPr/>
        </p:nvSpPr>
        <p:spPr>
          <a:xfrm>
            <a:off x="2452443" y="3030659"/>
            <a:ext cx="7287114" cy="79668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 dirty="0">
                <a:solidFill>
                  <a:schemeClr val="tx2"/>
                </a:solidFill>
              </a:rPr>
              <a:t>感谢各位！</a:t>
            </a:r>
          </a:p>
        </p:txBody>
      </p:sp>
      <p:sp>
        <p:nvSpPr>
          <p:cNvPr id="3" name="副标题 3">
            <a:extLst>
              <a:ext uri="{FF2B5EF4-FFF2-40B4-BE49-F238E27FC236}">
                <a16:creationId xmlns:a16="http://schemas.microsoft.com/office/drawing/2014/main" id="{5DB84002-5CEE-FF7B-6246-086AE652C144}"/>
              </a:ext>
            </a:extLst>
          </p:cNvPr>
          <p:cNvSpPr txBox="1">
            <a:spLocks/>
          </p:cNvSpPr>
          <p:nvPr/>
        </p:nvSpPr>
        <p:spPr>
          <a:xfrm>
            <a:off x="2452443" y="5260687"/>
            <a:ext cx="7287114" cy="1184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开源操作系统毕设和训练营技术报告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2024.11.10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27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1069-2C2D-9958-C9FF-4D0C2245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7CBF3FC-FACD-1932-CEF6-22E5B3FB0D91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</a:rPr>
              <a:t>背景介绍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1.1. Rust</a:t>
            </a:r>
            <a:r>
              <a:rPr lang="zh-CN" altLang="en-US" sz="2400" dirty="0"/>
              <a:t>协程简介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1.2. </a:t>
            </a:r>
            <a:r>
              <a:rPr lang="zh-CN" altLang="en-US" sz="2400" dirty="0"/>
              <a:t>协程引入内核的优势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1.3. </a:t>
            </a:r>
            <a:r>
              <a:rPr lang="zh-CN" altLang="en-US" sz="2400" dirty="0"/>
              <a:t>协程引入内核的难点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5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2C0DE-A61E-E983-A4A7-E4807195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/>
              <a:t>1.1. Rust</a:t>
            </a:r>
            <a:r>
              <a:rPr lang="zh-CN" altLang="en-US" sz="2800" dirty="0"/>
              <a:t>协程简介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EE51-976C-5D4B-5CE8-CE2217F5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协程</a:t>
            </a:r>
            <a:r>
              <a:rPr lang="zh-CN" altLang="en-US" dirty="0"/>
              <a:t>：比线程更轻量级的任务调度单元，具有更低的上下文切换开销。</a:t>
            </a:r>
            <a:endParaRPr lang="en-US" altLang="zh-CN" dirty="0"/>
          </a:p>
          <a:p>
            <a:r>
              <a:rPr lang="en-US" altLang="zh-CN" b="1" dirty="0">
                <a:solidFill>
                  <a:schemeClr val="tx2"/>
                </a:solidFill>
              </a:rPr>
              <a:t>Rust</a:t>
            </a:r>
            <a:r>
              <a:rPr lang="zh-CN" altLang="en-US" b="1" dirty="0">
                <a:solidFill>
                  <a:schemeClr val="tx2"/>
                </a:solidFill>
              </a:rPr>
              <a:t>中的协程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主要用于异步</a:t>
            </a:r>
            <a:r>
              <a:rPr lang="en-US" altLang="zh-CN" dirty="0"/>
              <a:t>I/O</a:t>
            </a:r>
            <a:r>
              <a:rPr lang="zh-CN" altLang="en-US" dirty="0"/>
              <a:t>的实现，因此协程只考虑了在等待</a:t>
            </a:r>
            <a:r>
              <a:rPr lang="en-US" altLang="zh-CN" dirty="0"/>
              <a:t>I/O</a:t>
            </a:r>
            <a:r>
              <a:rPr lang="zh-CN" altLang="en-US" dirty="0"/>
              <a:t>操作时的让出（它们位于代码中的确定位置），而未考虑无法预测的抢占情况。</a:t>
            </a:r>
            <a:endParaRPr lang="en-US" altLang="zh-CN" dirty="0"/>
          </a:p>
          <a:p>
            <a:pPr lvl="1"/>
            <a:r>
              <a:rPr lang="zh-CN" altLang="en-US" dirty="0"/>
              <a:t>协程的运行与停止实质是函数的调用和返回，不会改变当前的执行流。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async/await</a:t>
            </a:r>
            <a:r>
              <a:rPr lang="zh-CN" altLang="en-US" dirty="0"/>
              <a:t>语法编写，编码逻辑上更接近线程，但语法层面上存在本质差别。因此线程和协程的接口也难以通用。</a:t>
            </a:r>
            <a:endParaRPr lang="en-US" altLang="zh-CN" dirty="0"/>
          </a:p>
          <a:p>
            <a:pPr lvl="1"/>
            <a:r>
              <a:rPr lang="zh-CN" altLang="en-US" dirty="0"/>
              <a:t>需要运行时来支持协程的运行。这些运行时一般集成在使用协程的程序中，位于用户态，协程信息对内核不可见。</a:t>
            </a:r>
          </a:p>
        </p:txBody>
      </p:sp>
    </p:spTree>
    <p:extLst>
      <p:ext uri="{BB962C8B-B14F-4D97-AF65-F5344CB8AC3E}">
        <p14:creationId xmlns:p14="http://schemas.microsoft.com/office/powerpoint/2010/main" val="152379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79634-0E73-7F46-696C-3E1B3BED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/>
              <a:t>1.2. </a:t>
            </a:r>
            <a:r>
              <a:rPr lang="zh-CN" altLang="en-US" sz="2800" dirty="0"/>
              <a:t>协程引入内核的优势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DE1E9-C642-5BE3-6158-25C72426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对内核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内核需要处理许多</a:t>
            </a:r>
            <a:r>
              <a:rPr lang="en-US" altLang="zh-CN" dirty="0"/>
              <a:t>I/O</a:t>
            </a:r>
            <a:r>
              <a:rPr lang="zh-CN" altLang="en-US" dirty="0"/>
              <a:t>操作，将这些操作改为协程实现，可以提高内核的性能。</a:t>
            </a:r>
            <a:endParaRPr lang="en-US" altLang="zh-CN" dirty="0"/>
          </a:p>
          <a:p>
            <a:pPr lvl="1"/>
            <a:r>
              <a:rPr lang="zh-CN" altLang="en-US" dirty="0"/>
              <a:t>使用统一的协程运行时调度运行用户程序和系统内核中的协程，使内核得知用户程序的协程状态，方便进行更精细的任务调度。</a:t>
            </a:r>
            <a:endParaRPr lang="en-US" altLang="zh-CN" dirty="0"/>
          </a:p>
          <a:p>
            <a:r>
              <a:rPr lang="zh-CN" altLang="en-US" b="1" dirty="0">
                <a:solidFill>
                  <a:schemeClr val="tx2"/>
                </a:solidFill>
              </a:rPr>
              <a:t>对用户程序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用户程序可以使用内核提供的运行时和</a:t>
            </a:r>
            <a:r>
              <a:rPr lang="en-US" altLang="zh-CN" dirty="0"/>
              <a:t>API</a:t>
            </a:r>
            <a:r>
              <a:rPr lang="zh-CN" altLang="en-US" dirty="0"/>
              <a:t>，不再需要自己集成协程运行时。</a:t>
            </a:r>
            <a:endParaRPr lang="en-US" altLang="zh-CN" dirty="0"/>
          </a:p>
          <a:p>
            <a:pPr lvl="1"/>
            <a:r>
              <a:rPr lang="zh-CN" altLang="en-US" dirty="0"/>
              <a:t>内核可以提供异步系统调用，提高异步用户程序的性能。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807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4A626-B73B-85BD-39D1-18902F7B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1.3. </a:t>
            </a:r>
            <a:r>
              <a:rPr lang="zh-CN" altLang="en-US" sz="2800" dirty="0"/>
              <a:t>协程引入内核的难点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542A8-ECB9-7038-AF43-F634B403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用户程序使用内核提供的协程执行器，会引入</a:t>
            </a:r>
            <a:r>
              <a:rPr lang="zh-CN" altLang="en-US" b="1" dirty="0">
                <a:solidFill>
                  <a:schemeClr val="tx2"/>
                </a:solidFill>
              </a:rPr>
              <a:t>特权级切换的开销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赵方亮设计实现的</a:t>
            </a:r>
            <a:r>
              <a:rPr lang="en-US" altLang="zh-CN" dirty="0"/>
              <a:t>COPS</a:t>
            </a:r>
            <a:r>
              <a:rPr lang="zh-CN" altLang="en-US" dirty="0"/>
              <a:t>协程调度框架中，通过</a:t>
            </a:r>
            <a:r>
              <a:rPr lang="en-US" altLang="zh-CN" dirty="0" err="1"/>
              <a:t>vDSO</a:t>
            </a:r>
            <a:r>
              <a:rPr lang="zh-CN" altLang="en-US" dirty="0"/>
              <a:t>机制将内核的协程调度</a:t>
            </a:r>
            <a:r>
              <a:rPr lang="en-US" altLang="zh-CN" dirty="0"/>
              <a:t>API</a:t>
            </a:r>
            <a:r>
              <a:rPr lang="zh-CN" altLang="en-US" dirty="0"/>
              <a:t>共享到用户空间，从而使用户态协程调度不需要特权级切换。</a:t>
            </a:r>
            <a:endParaRPr lang="en-US" altLang="zh-CN" dirty="0"/>
          </a:p>
          <a:p>
            <a:r>
              <a:rPr lang="zh-CN" altLang="en-US" dirty="0"/>
              <a:t>为了在</a:t>
            </a:r>
            <a:r>
              <a:rPr lang="zh-CN" altLang="en-US" b="1" dirty="0">
                <a:solidFill>
                  <a:schemeClr val="tx2"/>
                </a:solidFill>
              </a:rPr>
              <a:t>任务管理模块</a:t>
            </a:r>
            <a:r>
              <a:rPr lang="zh-CN" altLang="en-US" dirty="0"/>
              <a:t>支持协程，需要处理</a:t>
            </a:r>
            <a:r>
              <a:rPr lang="zh-CN" altLang="en-US" b="1" dirty="0">
                <a:solidFill>
                  <a:schemeClr val="tx2"/>
                </a:solidFill>
              </a:rPr>
              <a:t>线程和协程间的各种区别：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r>
              <a:rPr lang="zh-CN" altLang="en-US" dirty="0"/>
              <a:t>线程自带运行栈，而协程需要一个运行栈。</a:t>
            </a:r>
            <a:endParaRPr lang="en-US" altLang="zh-CN" dirty="0"/>
          </a:p>
          <a:p>
            <a:pPr lvl="1"/>
            <a:r>
              <a:rPr lang="zh-CN" altLang="en-US" dirty="0"/>
              <a:t>线程使用特定函数进行阻塞和让出等操作，而协程通过</a:t>
            </a:r>
            <a:r>
              <a:rPr lang="en-US" altLang="zh-CN" dirty="0"/>
              <a:t>async/await</a:t>
            </a:r>
            <a:r>
              <a:rPr lang="zh-CN" altLang="en-US" dirty="0"/>
              <a:t>语法实现。</a:t>
            </a:r>
            <a:endParaRPr lang="en-US" altLang="zh-CN" dirty="0"/>
          </a:p>
          <a:p>
            <a:pPr lvl="1"/>
            <a:r>
              <a:rPr lang="zh-CN" altLang="en-US" dirty="0"/>
              <a:t>线程存储寄存器上下文（间接包括了它的运行栈），而协程以状态机形式保存上下文。</a:t>
            </a:r>
            <a:endParaRPr lang="en-US" altLang="zh-CN" dirty="0"/>
          </a:p>
          <a:p>
            <a:r>
              <a:rPr lang="zh-CN" altLang="en-US" dirty="0"/>
              <a:t>为了在</a:t>
            </a:r>
            <a:r>
              <a:rPr lang="zh-CN" altLang="en-US" b="1" dirty="0">
                <a:solidFill>
                  <a:schemeClr val="tx2"/>
                </a:solidFill>
              </a:rPr>
              <a:t>其它内核模块</a:t>
            </a:r>
            <a:r>
              <a:rPr lang="zh-CN" altLang="en-US" dirty="0"/>
              <a:t>支持协程，需要进行</a:t>
            </a:r>
            <a:r>
              <a:rPr lang="zh-CN" altLang="en-US" b="1" dirty="0">
                <a:solidFill>
                  <a:schemeClr val="tx2"/>
                </a:solidFill>
              </a:rPr>
              <a:t>函数接口层面的大量修改：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r>
              <a:rPr lang="zh-CN" altLang="en-US" dirty="0"/>
              <a:t>在协程中，涉及到让出等待的函数（如</a:t>
            </a:r>
            <a:r>
              <a:rPr lang="en-US" altLang="zh-CN" dirty="0"/>
              <a:t>I/O</a:t>
            </a:r>
            <a:r>
              <a:rPr lang="zh-CN" altLang="en-US" dirty="0"/>
              <a:t>相关函数）需要声明为</a:t>
            </a:r>
            <a:r>
              <a:rPr lang="en-US" altLang="zh-CN" dirty="0"/>
              <a:t>async</a:t>
            </a:r>
            <a:r>
              <a:rPr lang="zh-CN" altLang="en-US" dirty="0"/>
              <a:t>，导致调用该函数的整条调用链上的函数都要声明为</a:t>
            </a:r>
            <a:r>
              <a:rPr lang="en-US" altLang="zh-CN" dirty="0"/>
              <a:t>async</a:t>
            </a:r>
            <a:r>
              <a:rPr lang="zh-CN" altLang="en-US" dirty="0"/>
              <a:t>。而使用了这些函数的其它位置也会受到影响。</a:t>
            </a:r>
            <a:endParaRPr lang="en-US" altLang="zh-CN" dirty="0"/>
          </a:p>
          <a:p>
            <a:pPr lvl="1"/>
            <a:r>
              <a:rPr lang="zh-CN" altLang="en-US" dirty="0"/>
              <a:t>为了同时提供对线程和协程的支持，很多时候需要实现两套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055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C63FC-413A-E720-C8D4-95B0C868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CE87D5-2BE2-871B-44D4-C2AA50DD826F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</a:rPr>
              <a:t>项目介绍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2.1. </a:t>
            </a:r>
            <a:r>
              <a:rPr lang="zh-CN" altLang="en-US" sz="2400" dirty="0"/>
              <a:t>开源毕设阶段的项目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2.2. </a:t>
            </a:r>
            <a:r>
              <a:rPr lang="zh-CN" altLang="en-US" sz="2400" dirty="0"/>
              <a:t>操作系统功能赛阶段的项目</a:t>
            </a:r>
            <a:endParaRPr lang="en-US" altLang="zh-CN" sz="2400" dirty="0"/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4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5AF05-B62C-BBE9-31A6-8A9099D0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A1171-C34A-E9A5-DA80-CBBD53A3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我的开源毕设项目包括“在</a:t>
            </a:r>
            <a:r>
              <a:rPr lang="en-US" altLang="zh-CN" dirty="0"/>
              <a:t>QEMU</a:t>
            </a:r>
            <a:r>
              <a:rPr lang="zh-CN" altLang="en-US" dirty="0"/>
              <a:t>中实现赵方亮设计的硬件任务调度器和中断控制器”和“在</a:t>
            </a:r>
            <a:r>
              <a:rPr lang="en-US" altLang="zh-CN" dirty="0" err="1"/>
              <a:t>ArceOS</a:t>
            </a:r>
            <a:r>
              <a:rPr lang="zh-CN" altLang="en-US" dirty="0"/>
              <a:t>中增加协程支持”两部分。</a:t>
            </a:r>
            <a:endParaRPr lang="en-US" altLang="zh-CN" dirty="0"/>
          </a:p>
          <a:p>
            <a:r>
              <a:rPr lang="zh-CN" altLang="en-US" dirty="0"/>
              <a:t>考虑到和汇报题目的相关性，这里主要介绍后者。</a:t>
            </a:r>
          </a:p>
        </p:txBody>
      </p:sp>
    </p:spTree>
    <p:extLst>
      <p:ext uri="{BB962C8B-B14F-4D97-AF65-F5344CB8AC3E}">
        <p14:creationId xmlns:p14="http://schemas.microsoft.com/office/powerpoint/2010/main" val="324943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2E496-8CAB-A275-F214-44F576DE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BA5E2-3DD8-F74F-AD15-6BDBF9C0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99" y="1255585"/>
            <a:ext cx="5967704" cy="4351338"/>
          </a:xfrm>
        </p:spPr>
        <p:txBody>
          <a:bodyPr/>
          <a:lstStyle/>
          <a:p>
            <a:r>
              <a:rPr lang="en-US" altLang="zh-CN" dirty="0" err="1"/>
              <a:t>ArceOS</a:t>
            </a:r>
            <a:r>
              <a:rPr lang="zh-CN" altLang="en-US" dirty="0"/>
              <a:t>是一个</a:t>
            </a:r>
            <a:r>
              <a:rPr lang="en-US" altLang="zh-CN" dirty="0" err="1"/>
              <a:t>Unikernel</a:t>
            </a:r>
            <a:r>
              <a:rPr lang="zh-CN" altLang="en-US" dirty="0"/>
              <a:t>系统。因此，系统中不涉及特权级的切换和进程的切换。</a:t>
            </a:r>
            <a:endParaRPr lang="en-US" altLang="zh-CN" dirty="0"/>
          </a:p>
          <a:p>
            <a:r>
              <a:rPr lang="zh-CN" altLang="en-US" dirty="0"/>
              <a:t>我对</a:t>
            </a:r>
            <a:r>
              <a:rPr lang="en-US" altLang="zh-CN" dirty="0" err="1"/>
              <a:t>ArceOS</a:t>
            </a:r>
            <a:r>
              <a:rPr lang="zh-CN" altLang="en-US" dirty="0"/>
              <a:t>的修改：</a:t>
            </a:r>
            <a:endParaRPr lang="en-US" altLang="zh-CN" dirty="0"/>
          </a:p>
          <a:p>
            <a:pPr lvl="1"/>
            <a:r>
              <a:rPr lang="en-US" altLang="zh-CN" dirty="0" err="1"/>
              <a:t>axtask</a:t>
            </a:r>
            <a:r>
              <a:rPr lang="zh-CN" altLang="en-US" dirty="0"/>
              <a:t>模块中，支持线程和协程的统一管理运行，以及支持之前提到的硬件调度器。</a:t>
            </a:r>
            <a:endParaRPr lang="en-US" altLang="zh-CN" dirty="0"/>
          </a:p>
          <a:p>
            <a:pPr lvl="1"/>
            <a:r>
              <a:rPr lang="en-US" altLang="zh-CN" dirty="0" err="1"/>
              <a:t>axnet</a:t>
            </a:r>
            <a:r>
              <a:rPr lang="zh-CN" altLang="en-US" dirty="0"/>
              <a:t>模块中，使用协程优化网络性能。</a:t>
            </a:r>
            <a:endParaRPr lang="en-US" altLang="zh-CN" dirty="0"/>
          </a:p>
          <a:p>
            <a:pPr lvl="1"/>
            <a:r>
              <a:rPr lang="en-US" altLang="zh-CN" dirty="0" err="1"/>
              <a:t>axruntime</a:t>
            </a:r>
            <a:r>
              <a:rPr lang="zh-CN" altLang="en-US" dirty="0"/>
              <a:t>模块和</a:t>
            </a:r>
            <a:r>
              <a:rPr lang="en-US" altLang="zh-CN" dirty="0" err="1"/>
              <a:t>ArceOS</a:t>
            </a:r>
            <a:r>
              <a:rPr lang="en-US" altLang="zh-CN" dirty="0"/>
              <a:t> API</a:t>
            </a:r>
            <a:r>
              <a:rPr lang="zh-CN" altLang="en-US" dirty="0"/>
              <a:t>，因为以上两模块的修改而做出的配套修改。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423C48-C080-C5E5-B4BB-62256FB7B144}"/>
              </a:ext>
            </a:extLst>
          </p:cNvPr>
          <p:cNvGrpSpPr/>
          <p:nvPr/>
        </p:nvGrpSpPr>
        <p:grpSpPr>
          <a:xfrm>
            <a:off x="7054986" y="1115984"/>
            <a:ext cx="3877663" cy="4626032"/>
            <a:chOff x="6896490" y="1121966"/>
            <a:chExt cx="3877663" cy="4626032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BC2A112-729C-F084-C43B-CD068D96D201}"/>
                </a:ext>
              </a:extLst>
            </p:cNvPr>
            <p:cNvSpPr/>
            <p:nvPr/>
          </p:nvSpPr>
          <p:spPr>
            <a:xfrm>
              <a:off x="6896490" y="3487750"/>
              <a:ext cx="3877663" cy="1008366"/>
            </a:xfrm>
            <a:custGeom>
              <a:avLst/>
              <a:gdLst>
                <a:gd name="connsiteX0" fmla="*/ 3726435 w 3877663"/>
                <a:gd name="connsiteY0" fmla="*/ 0 h 1008366"/>
                <a:gd name="connsiteX1" fmla="*/ 3877664 w 3877663"/>
                <a:gd name="connsiteY1" fmla="*/ 151255 h 1008366"/>
                <a:gd name="connsiteX2" fmla="*/ 3877664 w 3877663"/>
                <a:gd name="connsiteY2" fmla="*/ 857112 h 1008366"/>
                <a:gd name="connsiteX3" fmla="*/ 3726435 w 3877663"/>
                <a:gd name="connsiteY3" fmla="*/ 1008367 h 1008366"/>
                <a:gd name="connsiteX4" fmla="*/ 151229 w 3877663"/>
                <a:gd name="connsiteY4" fmla="*/ 1008367 h 1008366"/>
                <a:gd name="connsiteX5" fmla="*/ 0 w 3877663"/>
                <a:gd name="connsiteY5" fmla="*/ 857112 h 1008366"/>
                <a:gd name="connsiteX6" fmla="*/ 0 w 3877663"/>
                <a:gd name="connsiteY6" fmla="*/ 151255 h 1008366"/>
                <a:gd name="connsiteX7" fmla="*/ 151229 w 3877663"/>
                <a:gd name="connsiteY7" fmla="*/ 0 h 10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008366">
                  <a:moveTo>
                    <a:pt x="3726435" y="0"/>
                  </a:moveTo>
                  <a:cubicBezTo>
                    <a:pt x="3809956" y="0"/>
                    <a:pt x="3877664" y="67719"/>
                    <a:pt x="3877664" y="151255"/>
                  </a:cubicBezTo>
                  <a:lnTo>
                    <a:pt x="3877664" y="857112"/>
                  </a:lnTo>
                  <a:cubicBezTo>
                    <a:pt x="3877664" y="940648"/>
                    <a:pt x="3809956" y="1008367"/>
                    <a:pt x="3726435" y="1008367"/>
                  </a:cubicBezTo>
                  <a:lnTo>
                    <a:pt x="151229" y="1008367"/>
                  </a:lnTo>
                  <a:cubicBezTo>
                    <a:pt x="67707" y="1008367"/>
                    <a:pt x="0" y="940648"/>
                    <a:pt x="0" y="857112"/>
                  </a:cubicBezTo>
                  <a:lnTo>
                    <a:pt x="0" y="151255"/>
                  </a:lnTo>
                  <a:cubicBezTo>
                    <a:pt x="0" y="67719"/>
                    <a:pt x="67707" y="0"/>
                    <a:pt x="151229" y="0"/>
                  </a:cubicBezTo>
                  <a:close/>
                </a:path>
              </a:pathLst>
            </a:custGeom>
            <a:noFill/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CF4463F-E97C-C6F0-A8DB-147230E8BA81}"/>
                </a:ext>
              </a:extLst>
            </p:cNvPr>
            <p:cNvSpPr txBox="1"/>
            <p:nvPr/>
          </p:nvSpPr>
          <p:spPr>
            <a:xfrm>
              <a:off x="8290195" y="3500205"/>
              <a:ext cx="108249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B85450"/>
                  </a:solidFill>
                  <a:latin typeface="Helvetica"/>
                  <a:cs typeface="Helvetica"/>
                  <a:sym typeface="Helvetica"/>
                  <a:rtl val="0"/>
                </a:rPr>
                <a:t>ArceOS modules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A419E40-963A-A849-654F-B47ACB32AA61}"/>
                </a:ext>
              </a:extLst>
            </p:cNvPr>
            <p:cNvSpPr/>
            <p:nvPr/>
          </p:nvSpPr>
          <p:spPr>
            <a:xfrm>
              <a:off x="6896490" y="4573683"/>
              <a:ext cx="3877663" cy="1163500"/>
            </a:xfrm>
            <a:custGeom>
              <a:avLst/>
              <a:gdLst>
                <a:gd name="connsiteX0" fmla="*/ 3703169 w 3877663"/>
                <a:gd name="connsiteY0" fmla="*/ 0 h 1163500"/>
                <a:gd name="connsiteX1" fmla="*/ 3877664 w 3877663"/>
                <a:gd name="connsiteY1" fmla="*/ 174525 h 1163500"/>
                <a:gd name="connsiteX2" fmla="*/ 3877664 w 3877663"/>
                <a:gd name="connsiteY2" fmla="*/ 988975 h 1163500"/>
                <a:gd name="connsiteX3" fmla="*/ 3703169 w 3877663"/>
                <a:gd name="connsiteY3" fmla="*/ 1163500 h 1163500"/>
                <a:gd name="connsiteX4" fmla="*/ 174495 w 3877663"/>
                <a:gd name="connsiteY4" fmla="*/ 1163500 h 1163500"/>
                <a:gd name="connsiteX5" fmla="*/ 0 w 3877663"/>
                <a:gd name="connsiteY5" fmla="*/ 988975 h 1163500"/>
                <a:gd name="connsiteX6" fmla="*/ 0 w 3877663"/>
                <a:gd name="connsiteY6" fmla="*/ 174525 h 1163500"/>
                <a:gd name="connsiteX7" fmla="*/ 174495 w 3877663"/>
                <a:gd name="connsiteY7" fmla="*/ 0 h 11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163500">
                  <a:moveTo>
                    <a:pt x="3703169" y="0"/>
                  </a:moveTo>
                  <a:cubicBezTo>
                    <a:pt x="3799540" y="0"/>
                    <a:pt x="3877664" y="78137"/>
                    <a:pt x="3877664" y="174525"/>
                  </a:cubicBezTo>
                  <a:lnTo>
                    <a:pt x="3877664" y="988975"/>
                  </a:lnTo>
                  <a:cubicBezTo>
                    <a:pt x="3877664" y="1085363"/>
                    <a:pt x="3799540" y="1163500"/>
                    <a:pt x="3703169" y="1163500"/>
                  </a:cubicBezTo>
                  <a:lnTo>
                    <a:pt x="174495" y="1163500"/>
                  </a:lnTo>
                  <a:cubicBezTo>
                    <a:pt x="78124" y="1163500"/>
                    <a:pt x="0" y="1085363"/>
                    <a:pt x="0" y="988975"/>
                  </a:cubicBezTo>
                  <a:lnTo>
                    <a:pt x="0" y="174525"/>
                  </a:lnTo>
                  <a:cubicBezTo>
                    <a:pt x="0" y="78137"/>
                    <a:pt x="78124" y="0"/>
                    <a:pt x="174495" y="0"/>
                  </a:cubicBezTo>
                  <a:close/>
                </a:path>
              </a:pathLst>
            </a:custGeom>
            <a:noFill/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80A3DA-DCB0-15BC-2389-CE04D648A2E9}"/>
                </a:ext>
              </a:extLst>
            </p:cNvPr>
            <p:cNvSpPr txBox="1"/>
            <p:nvPr/>
          </p:nvSpPr>
          <p:spPr>
            <a:xfrm>
              <a:off x="8352238" y="5532452"/>
              <a:ext cx="95841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9673A6"/>
                  </a:solidFill>
                  <a:latin typeface="Helvetica"/>
                  <a:cs typeface="Helvetica"/>
                  <a:sym typeface="Helvetica"/>
                  <a:rtl val="0"/>
                </a:rPr>
                <a:t>ArceOS crates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A729F8C-D9C0-0C82-D4C0-90E3EA469207}"/>
                </a:ext>
              </a:extLst>
            </p:cNvPr>
            <p:cNvSpPr/>
            <p:nvPr/>
          </p:nvSpPr>
          <p:spPr>
            <a:xfrm>
              <a:off x="7206703" y="1121966"/>
              <a:ext cx="3257237" cy="620533"/>
            </a:xfrm>
            <a:custGeom>
              <a:avLst/>
              <a:gdLst>
                <a:gd name="connsiteX0" fmla="*/ 3164173 w 3257237"/>
                <a:gd name="connsiteY0" fmla="*/ 0 h 620533"/>
                <a:gd name="connsiteX1" fmla="*/ 3257237 w 3257237"/>
                <a:gd name="connsiteY1" fmla="*/ 93080 h 620533"/>
                <a:gd name="connsiteX2" fmla="*/ 3257237 w 3257237"/>
                <a:gd name="connsiteY2" fmla="*/ 527453 h 620533"/>
                <a:gd name="connsiteX3" fmla="*/ 3164173 w 3257237"/>
                <a:gd name="connsiteY3" fmla="*/ 620534 h 620533"/>
                <a:gd name="connsiteX4" fmla="*/ 93064 w 3257237"/>
                <a:gd name="connsiteY4" fmla="*/ 620534 h 620533"/>
                <a:gd name="connsiteX5" fmla="*/ 0 w 3257237"/>
                <a:gd name="connsiteY5" fmla="*/ 527453 h 620533"/>
                <a:gd name="connsiteX6" fmla="*/ 0 w 3257237"/>
                <a:gd name="connsiteY6" fmla="*/ 93080 h 620533"/>
                <a:gd name="connsiteX7" fmla="*/ 93064 w 3257237"/>
                <a:gd name="connsiteY7" fmla="*/ 0 h 62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7237" h="620533">
                  <a:moveTo>
                    <a:pt x="3164173" y="0"/>
                  </a:moveTo>
                  <a:cubicBezTo>
                    <a:pt x="3215571" y="0"/>
                    <a:pt x="3257237" y="41673"/>
                    <a:pt x="3257237" y="93080"/>
                  </a:cubicBezTo>
                  <a:lnTo>
                    <a:pt x="3257237" y="527453"/>
                  </a:lnTo>
                  <a:cubicBezTo>
                    <a:pt x="3257237" y="578860"/>
                    <a:pt x="3215571" y="620534"/>
                    <a:pt x="3164173" y="620534"/>
                  </a:cubicBezTo>
                  <a:lnTo>
                    <a:pt x="93064" y="620534"/>
                  </a:lnTo>
                  <a:cubicBezTo>
                    <a:pt x="41666" y="620534"/>
                    <a:pt x="0" y="578860"/>
                    <a:pt x="0" y="527453"/>
                  </a:cubicBezTo>
                  <a:lnTo>
                    <a:pt x="0" y="93080"/>
                  </a:lnTo>
                  <a:cubicBezTo>
                    <a:pt x="0" y="41673"/>
                    <a:pt x="41666" y="0"/>
                    <a:pt x="93064" y="0"/>
                  </a:cubicBezTo>
                  <a:close/>
                </a:path>
              </a:pathLst>
            </a:custGeom>
            <a:noFill/>
            <a:ln w="7754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1220580-699C-8CD6-626B-44DA59249C4E}"/>
                </a:ext>
              </a:extLst>
            </p:cNvPr>
            <p:cNvSpPr txBox="1"/>
            <p:nvPr/>
          </p:nvSpPr>
          <p:spPr>
            <a:xfrm>
              <a:off x="8464690" y="1134421"/>
              <a:ext cx="733508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User Apps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536BFD7-6F26-22AD-D1A7-5B05CE27CF43}"/>
                </a:ext>
              </a:extLst>
            </p:cNvPr>
            <p:cNvSpPr/>
            <p:nvPr/>
          </p:nvSpPr>
          <p:spPr>
            <a:xfrm>
              <a:off x="9925178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800CFA2-F838-0C2C-B251-FD5B9239F667}"/>
                </a:ext>
              </a:extLst>
            </p:cNvPr>
            <p:cNvSpPr/>
            <p:nvPr/>
          </p:nvSpPr>
          <p:spPr>
            <a:xfrm>
              <a:off x="9899275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F6E229D-D62B-04E5-5A72-D7785C441179}"/>
                </a:ext>
              </a:extLst>
            </p:cNvPr>
            <p:cNvSpPr/>
            <p:nvPr/>
          </p:nvSpPr>
          <p:spPr>
            <a:xfrm>
              <a:off x="10444552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D3D099D-115A-3314-1D6C-F272030CA5C0}"/>
                </a:ext>
              </a:extLst>
            </p:cNvPr>
            <p:cNvSpPr/>
            <p:nvPr/>
          </p:nvSpPr>
          <p:spPr>
            <a:xfrm>
              <a:off x="10431678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37CB4-9333-B89B-2607-14ED3EB908F4}"/>
                </a:ext>
              </a:extLst>
            </p:cNvPr>
            <p:cNvSpPr/>
            <p:nvPr/>
          </p:nvSpPr>
          <p:spPr>
            <a:xfrm>
              <a:off x="9688408" y="4108283"/>
              <a:ext cx="1008192" cy="310266"/>
            </a:xfrm>
            <a:custGeom>
              <a:avLst/>
              <a:gdLst>
                <a:gd name="connsiteX0" fmla="*/ 961661 w 1008192"/>
                <a:gd name="connsiteY0" fmla="*/ 0 h 310266"/>
                <a:gd name="connsiteX1" fmla="*/ 1008193 w 1008192"/>
                <a:gd name="connsiteY1" fmla="*/ 46540 h 310266"/>
                <a:gd name="connsiteX2" fmla="*/ 1008193 w 1008192"/>
                <a:gd name="connsiteY2" fmla="*/ 263727 h 310266"/>
                <a:gd name="connsiteX3" fmla="*/ 961661 w 1008192"/>
                <a:gd name="connsiteY3" fmla="*/ 310267 h 310266"/>
                <a:gd name="connsiteX4" fmla="*/ 46532 w 1008192"/>
                <a:gd name="connsiteY4" fmla="*/ 310267 h 310266"/>
                <a:gd name="connsiteX5" fmla="*/ 0 w 1008192"/>
                <a:gd name="connsiteY5" fmla="*/ 263727 h 310266"/>
                <a:gd name="connsiteX6" fmla="*/ 0 w 1008192"/>
                <a:gd name="connsiteY6" fmla="*/ 46540 h 310266"/>
                <a:gd name="connsiteX7" fmla="*/ 46532 w 1008192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8192" h="310266">
                  <a:moveTo>
                    <a:pt x="961661" y="0"/>
                  </a:moveTo>
                  <a:cubicBezTo>
                    <a:pt x="987360" y="0"/>
                    <a:pt x="1008193" y="20837"/>
                    <a:pt x="1008193" y="46540"/>
                  </a:cubicBezTo>
                  <a:lnTo>
                    <a:pt x="1008193" y="263727"/>
                  </a:lnTo>
                  <a:cubicBezTo>
                    <a:pt x="1008193" y="289430"/>
                    <a:pt x="987360" y="310267"/>
                    <a:pt x="96166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2565CB7-7BFC-1079-CD4D-4BB80060EE99}"/>
                </a:ext>
              </a:extLst>
            </p:cNvPr>
            <p:cNvSpPr txBox="1"/>
            <p:nvPr/>
          </p:nvSpPr>
          <p:spPr>
            <a:xfrm>
              <a:off x="9965346" y="4144008"/>
              <a:ext cx="44656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axnet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944689F-3D76-6631-E973-1F202E211612}"/>
                </a:ext>
              </a:extLst>
            </p:cNvPr>
            <p:cNvSpPr/>
            <p:nvPr/>
          </p:nvSpPr>
          <p:spPr>
            <a:xfrm>
              <a:off x="8098566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6C2BA981-7540-F761-9E52-A721CC4F4BB6}"/>
                </a:ext>
              </a:extLst>
            </p:cNvPr>
            <p:cNvSpPr/>
            <p:nvPr/>
          </p:nvSpPr>
          <p:spPr>
            <a:xfrm>
              <a:off x="8071422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474DE2D-65ED-C686-4AC4-E1F0E3110852}"/>
                </a:ext>
              </a:extLst>
            </p:cNvPr>
            <p:cNvSpPr/>
            <p:nvPr/>
          </p:nvSpPr>
          <p:spPr>
            <a:xfrm>
              <a:off x="7749576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46DE43-BDFB-DFAF-5301-4A9D9E22B1C2}"/>
                </a:ext>
              </a:extLst>
            </p:cNvPr>
            <p:cNvSpPr txBox="1"/>
            <p:nvPr/>
          </p:nvSpPr>
          <p:spPr>
            <a:xfrm>
              <a:off x="7848142" y="4144008"/>
              <a:ext cx="49309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axtask</a:t>
              </a: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7858D68-F0BE-E5D1-FDEA-93631CB55BB2}"/>
                </a:ext>
              </a:extLst>
            </p:cNvPr>
            <p:cNvSpPr/>
            <p:nvPr/>
          </p:nvSpPr>
          <p:spPr>
            <a:xfrm>
              <a:off x="7749576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2D0FEA1-4927-D258-67B6-1C1C9B2B3A07}"/>
                </a:ext>
              </a:extLst>
            </p:cNvPr>
            <p:cNvSpPr txBox="1"/>
            <p:nvPr/>
          </p:nvSpPr>
          <p:spPr>
            <a:xfrm>
              <a:off x="7801610" y="3756175"/>
              <a:ext cx="58615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axconfig</a:t>
              </a: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8424CE5-3526-FA9C-D920-0C99911CED6F}"/>
                </a:ext>
              </a:extLst>
            </p:cNvPr>
            <p:cNvSpPr/>
            <p:nvPr/>
          </p:nvSpPr>
          <p:spPr>
            <a:xfrm>
              <a:off x="6974043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7BF21B-B85A-6206-B0FF-D6B338CDAE7E}"/>
                </a:ext>
              </a:extLst>
            </p:cNvPr>
            <p:cNvSpPr txBox="1"/>
            <p:nvPr/>
          </p:nvSpPr>
          <p:spPr>
            <a:xfrm>
              <a:off x="6991178" y="3756175"/>
              <a:ext cx="655954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axruntime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C1843E1-74E6-E2F0-A1FF-C75A6F91D2CD}"/>
                </a:ext>
              </a:extLst>
            </p:cNvPr>
            <p:cNvSpPr/>
            <p:nvPr/>
          </p:nvSpPr>
          <p:spPr>
            <a:xfrm>
              <a:off x="8525109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7BDD71E-0466-E1A6-04D6-3997830C09C4}"/>
                </a:ext>
              </a:extLst>
            </p:cNvPr>
            <p:cNvSpPr txBox="1"/>
            <p:nvPr/>
          </p:nvSpPr>
          <p:spPr>
            <a:xfrm>
              <a:off x="8650818" y="3756175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axhal</a:t>
              </a: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1AECC57-ECFC-4858-642F-6CCE0EF2771C}"/>
                </a:ext>
              </a:extLst>
            </p:cNvPr>
            <p:cNvSpPr/>
            <p:nvPr/>
          </p:nvSpPr>
          <p:spPr>
            <a:xfrm>
              <a:off x="8781267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E11887F-0A77-C700-BD89-674420C0815B}"/>
                </a:ext>
              </a:extLst>
            </p:cNvPr>
            <p:cNvSpPr/>
            <p:nvPr/>
          </p:nvSpPr>
          <p:spPr>
            <a:xfrm>
              <a:off x="8755364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2EC6B5-882C-4B6D-54A4-9FCD94C7B45C}"/>
                </a:ext>
              </a:extLst>
            </p:cNvPr>
            <p:cNvSpPr/>
            <p:nvPr/>
          </p:nvSpPr>
          <p:spPr>
            <a:xfrm>
              <a:off x="8525109" y="4108283"/>
              <a:ext cx="1085745" cy="310266"/>
            </a:xfrm>
            <a:custGeom>
              <a:avLst/>
              <a:gdLst>
                <a:gd name="connsiteX0" fmla="*/ 1039214 w 1085745"/>
                <a:gd name="connsiteY0" fmla="*/ 0 h 310266"/>
                <a:gd name="connsiteX1" fmla="*/ 1085746 w 1085745"/>
                <a:gd name="connsiteY1" fmla="*/ 46540 h 310266"/>
                <a:gd name="connsiteX2" fmla="*/ 1085746 w 1085745"/>
                <a:gd name="connsiteY2" fmla="*/ 263727 h 310266"/>
                <a:gd name="connsiteX3" fmla="*/ 1039214 w 1085745"/>
                <a:gd name="connsiteY3" fmla="*/ 310267 h 310266"/>
                <a:gd name="connsiteX4" fmla="*/ 46532 w 1085745"/>
                <a:gd name="connsiteY4" fmla="*/ 310267 h 310266"/>
                <a:gd name="connsiteX5" fmla="*/ 0 w 1085745"/>
                <a:gd name="connsiteY5" fmla="*/ 263727 h 310266"/>
                <a:gd name="connsiteX6" fmla="*/ 0 w 1085745"/>
                <a:gd name="connsiteY6" fmla="*/ 46540 h 310266"/>
                <a:gd name="connsiteX7" fmla="*/ 46532 w 1085745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745" h="310266">
                  <a:moveTo>
                    <a:pt x="1039214" y="0"/>
                  </a:moveTo>
                  <a:cubicBezTo>
                    <a:pt x="1064913" y="0"/>
                    <a:pt x="1085746" y="20837"/>
                    <a:pt x="1085746" y="46540"/>
                  </a:cubicBezTo>
                  <a:lnTo>
                    <a:pt x="1085746" y="263727"/>
                  </a:lnTo>
                  <a:cubicBezTo>
                    <a:pt x="1085746" y="289430"/>
                    <a:pt x="1064913" y="310267"/>
                    <a:pt x="103921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63FD72-ABDF-A954-E39F-3BE4C670CBA2}"/>
                </a:ext>
              </a:extLst>
            </p:cNvPr>
            <p:cNvSpPr txBox="1"/>
            <p:nvPr/>
          </p:nvSpPr>
          <p:spPr>
            <a:xfrm>
              <a:off x="8778781" y="4144008"/>
              <a:ext cx="57064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axdriver</a:t>
              </a: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B8C1948-9B98-CC5E-A230-F51A2693553F}"/>
                </a:ext>
              </a:extLst>
            </p:cNvPr>
            <p:cNvSpPr/>
            <p:nvPr/>
          </p:nvSpPr>
          <p:spPr>
            <a:xfrm>
              <a:off x="6974043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E28CA1-C641-8384-56FE-75BCB50587B0}"/>
                </a:ext>
              </a:extLst>
            </p:cNvPr>
            <p:cNvSpPr txBox="1"/>
            <p:nvPr/>
          </p:nvSpPr>
          <p:spPr>
            <a:xfrm>
              <a:off x="7045465" y="4655948"/>
              <a:ext cx="54738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allocator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3AB3B6B-5F89-29C7-3C0D-E50464A9F251}"/>
                </a:ext>
              </a:extLst>
            </p:cNvPr>
            <p:cNvSpPr/>
            <p:nvPr/>
          </p:nvSpPr>
          <p:spPr>
            <a:xfrm>
              <a:off x="7323033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5716A47-E77F-92E9-2F8B-A07849D5F25A}"/>
                </a:ext>
              </a:extLst>
            </p:cNvPr>
            <p:cNvSpPr/>
            <p:nvPr/>
          </p:nvSpPr>
          <p:spPr>
            <a:xfrm>
              <a:off x="7295889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5AC332A-AF61-9EC5-B614-C276CCBDE117}"/>
                </a:ext>
              </a:extLst>
            </p:cNvPr>
            <p:cNvSpPr/>
            <p:nvPr/>
          </p:nvSpPr>
          <p:spPr>
            <a:xfrm>
              <a:off x="6974043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4B292D3-0407-243E-A3E6-84E250025FA0}"/>
                </a:ext>
              </a:extLst>
            </p:cNvPr>
            <p:cNvSpPr txBox="1"/>
            <p:nvPr/>
          </p:nvSpPr>
          <p:spPr>
            <a:xfrm>
              <a:off x="7060976" y="4144008"/>
              <a:ext cx="516359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axalloc</a:t>
              </a: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51C9A88-6843-3E6B-2337-84BD1214999C}"/>
                </a:ext>
              </a:extLst>
            </p:cNvPr>
            <p:cNvSpPr/>
            <p:nvPr/>
          </p:nvSpPr>
          <p:spPr>
            <a:xfrm>
              <a:off x="7749576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AB05A19-866F-C8C3-1E16-80B057D180D0}"/>
                </a:ext>
              </a:extLst>
            </p:cNvPr>
            <p:cNvSpPr txBox="1"/>
            <p:nvPr/>
          </p:nvSpPr>
          <p:spPr>
            <a:xfrm>
              <a:off x="7789977" y="4655948"/>
              <a:ext cx="60942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scheduler</a:t>
              </a: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C572927-3747-0657-FDEB-D41A6FB610F1}"/>
                </a:ext>
              </a:extLst>
            </p:cNvPr>
            <p:cNvSpPr/>
            <p:nvPr/>
          </p:nvSpPr>
          <p:spPr>
            <a:xfrm>
              <a:off x="9882291" y="4961517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ABAA356-1D1D-F92B-C901-4ED98A7E58D9}"/>
                </a:ext>
              </a:extLst>
            </p:cNvPr>
            <p:cNvSpPr txBox="1"/>
            <p:nvPr/>
          </p:nvSpPr>
          <p:spPr>
            <a:xfrm>
              <a:off x="9856771" y="4966215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</a:t>
              </a: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C586E3B-430E-79CF-A981-580F82BBDB0C}"/>
                </a:ext>
              </a:extLst>
            </p:cNvPr>
            <p:cNvSpPr/>
            <p:nvPr/>
          </p:nvSpPr>
          <p:spPr>
            <a:xfrm>
              <a:off x="6974043" y="5271784"/>
              <a:ext cx="1473512" cy="232700"/>
            </a:xfrm>
            <a:custGeom>
              <a:avLst/>
              <a:gdLst>
                <a:gd name="connsiteX0" fmla="*/ 1438613 w 1473512"/>
                <a:gd name="connsiteY0" fmla="*/ 0 h 232700"/>
                <a:gd name="connsiteX1" fmla="*/ 1473512 w 1473512"/>
                <a:gd name="connsiteY1" fmla="*/ 34905 h 232700"/>
                <a:gd name="connsiteX2" fmla="*/ 1473512 w 1473512"/>
                <a:gd name="connsiteY2" fmla="*/ 197795 h 232700"/>
                <a:gd name="connsiteX3" fmla="*/ 1438613 w 1473512"/>
                <a:gd name="connsiteY3" fmla="*/ 232700 h 232700"/>
                <a:gd name="connsiteX4" fmla="*/ 34899 w 1473512"/>
                <a:gd name="connsiteY4" fmla="*/ 232700 h 232700"/>
                <a:gd name="connsiteX5" fmla="*/ 0 w 1473512"/>
                <a:gd name="connsiteY5" fmla="*/ 197795 h 232700"/>
                <a:gd name="connsiteX6" fmla="*/ 0 w 1473512"/>
                <a:gd name="connsiteY6" fmla="*/ 34905 h 232700"/>
                <a:gd name="connsiteX7" fmla="*/ 34899 w 1473512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512" h="232700">
                  <a:moveTo>
                    <a:pt x="1438613" y="0"/>
                  </a:moveTo>
                  <a:cubicBezTo>
                    <a:pt x="1457887" y="0"/>
                    <a:pt x="1473512" y="15627"/>
                    <a:pt x="1473512" y="34905"/>
                  </a:cubicBezTo>
                  <a:lnTo>
                    <a:pt x="1473512" y="197795"/>
                  </a:lnTo>
                  <a:cubicBezTo>
                    <a:pt x="1473512" y="217073"/>
                    <a:pt x="1457887" y="232700"/>
                    <a:pt x="1438613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6ADC2FE-2321-90B0-3375-187F4C580922}"/>
                </a:ext>
              </a:extLst>
            </p:cNvPr>
            <p:cNvSpPr txBox="1"/>
            <p:nvPr/>
          </p:nvSpPr>
          <p:spPr>
            <a:xfrm>
              <a:off x="7398333" y="5276482"/>
              <a:ext cx="61717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linked_list</a:t>
              </a: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27C6BDD-F9CB-3DED-5A06-02A959132977}"/>
                </a:ext>
              </a:extLst>
            </p:cNvPr>
            <p:cNvSpPr/>
            <p:nvPr/>
          </p:nvSpPr>
          <p:spPr>
            <a:xfrm>
              <a:off x="8525109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73AC9E-E6DC-39E7-A2B6-DB082E78B2D6}"/>
                </a:ext>
              </a:extLst>
            </p:cNvPr>
            <p:cNvSpPr txBox="1"/>
            <p:nvPr/>
          </p:nvSpPr>
          <p:spPr>
            <a:xfrm>
              <a:off x="8480201" y="4772298"/>
              <a:ext cx="59391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driver_blk</a:t>
              </a: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BFC0A88-A2BA-CD82-6846-DB48A695CC79}"/>
                </a:ext>
              </a:extLst>
            </p:cNvPr>
            <p:cNvSpPr/>
            <p:nvPr/>
          </p:nvSpPr>
          <p:spPr>
            <a:xfrm>
              <a:off x="10076174" y="3720450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>
                <a:alpha val="50000"/>
              </a:srgbClr>
            </a:solidFill>
            <a:ln w="7754" cap="flat">
              <a:solidFill>
                <a:srgbClr val="B85450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D190FDF-88AF-034E-6300-97F9820AF1B5}"/>
                </a:ext>
              </a:extLst>
            </p:cNvPr>
            <p:cNvSpPr txBox="1"/>
            <p:nvPr/>
          </p:nvSpPr>
          <p:spPr>
            <a:xfrm>
              <a:off x="10093309" y="3756175"/>
              <a:ext cx="57840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axasync</a:t>
              </a: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7A5CC4A-2930-F65B-C36B-0EB92B548CE9}"/>
                </a:ext>
              </a:extLst>
            </p:cNvPr>
            <p:cNvSpPr/>
            <p:nvPr/>
          </p:nvSpPr>
          <p:spPr>
            <a:xfrm>
              <a:off x="9688408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7E02788-5F94-FB20-DCFC-4EB8A3BF1E80}"/>
                </a:ext>
              </a:extLst>
            </p:cNvPr>
            <p:cNvSpPr txBox="1"/>
            <p:nvPr/>
          </p:nvSpPr>
          <p:spPr>
            <a:xfrm>
              <a:off x="9655133" y="4655948"/>
              <a:ext cx="5241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smoltcp</a:t>
              </a: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0D76C7B-F9DB-9138-7DFD-7EB48B329D0D}"/>
                </a:ext>
              </a:extLst>
            </p:cNvPr>
            <p:cNvSpPr/>
            <p:nvPr/>
          </p:nvSpPr>
          <p:spPr>
            <a:xfrm>
              <a:off x="6974043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77DE5E-C619-FB5B-F98C-E5FBCCB93A03}"/>
                </a:ext>
              </a:extLst>
            </p:cNvPr>
            <p:cNvSpPr txBox="1"/>
            <p:nvPr/>
          </p:nvSpPr>
          <p:spPr>
            <a:xfrm>
              <a:off x="6905869" y="4966215"/>
              <a:ext cx="438805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buddy</a:t>
              </a: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6545AF9-6F9E-1E9F-3928-02D5CB15B029}"/>
                </a:ext>
              </a:extLst>
            </p:cNvPr>
            <p:cNvSpPr/>
            <p:nvPr/>
          </p:nvSpPr>
          <p:spPr>
            <a:xfrm>
              <a:off x="7361810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15F98A5-33E0-519B-05F4-CAE65AA483F1}"/>
                </a:ext>
              </a:extLst>
            </p:cNvPr>
            <p:cNvSpPr txBox="1"/>
            <p:nvPr/>
          </p:nvSpPr>
          <p:spPr>
            <a:xfrm>
              <a:off x="7328535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slab</a:t>
              </a: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210B418-A9A9-4022-1935-DAFBCF94B192}"/>
                </a:ext>
              </a:extLst>
            </p:cNvPr>
            <p:cNvSpPr/>
            <p:nvPr/>
          </p:nvSpPr>
          <p:spPr>
            <a:xfrm>
              <a:off x="7749576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27D11CF-94EF-374F-A993-063144DD5F23}"/>
                </a:ext>
              </a:extLst>
            </p:cNvPr>
            <p:cNvSpPr txBox="1"/>
            <p:nvPr/>
          </p:nvSpPr>
          <p:spPr>
            <a:xfrm>
              <a:off x="7708546" y="4966215"/>
              <a:ext cx="38451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FIFO</a:t>
              </a: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CF74E90A-EDA4-30FA-71D4-37662F0AE52F}"/>
                </a:ext>
              </a:extLst>
            </p:cNvPr>
            <p:cNvSpPr/>
            <p:nvPr/>
          </p:nvSpPr>
          <p:spPr>
            <a:xfrm>
              <a:off x="8137342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3B9D098-D14F-34E3-A4CF-5B804D928767}"/>
                </a:ext>
              </a:extLst>
            </p:cNvPr>
            <p:cNvSpPr txBox="1"/>
            <p:nvPr/>
          </p:nvSpPr>
          <p:spPr>
            <a:xfrm>
              <a:off x="8104067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CFS</a:t>
              </a: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1057BDB-CD71-879F-AB4E-3D0F986A82F8}"/>
                </a:ext>
              </a:extLst>
            </p:cNvPr>
            <p:cNvSpPr/>
            <p:nvPr/>
          </p:nvSpPr>
          <p:spPr>
            <a:xfrm>
              <a:off x="9300641" y="5194217"/>
              <a:ext cx="310213" cy="310266"/>
            </a:xfrm>
            <a:custGeom>
              <a:avLst/>
              <a:gdLst>
                <a:gd name="connsiteX0" fmla="*/ 263681 w 310213"/>
                <a:gd name="connsiteY0" fmla="*/ 0 h 310266"/>
                <a:gd name="connsiteX1" fmla="*/ 310213 w 310213"/>
                <a:gd name="connsiteY1" fmla="*/ 46540 h 310266"/>
                <a:gd name="connsiteX2" fmla="*/ 310213 w 310213"/>
                <a:gd name="connsiteY2" fmla="*/ 263727 h 310266"/>
                <a:gd name="connsiteX3" fmla="*/ 263681 w 310213"/>
                <a:gd name="connsiteY3" fmla="*/ 310267 h 310266"/>
                <a:gd name="connsiteX4" fmla="*/ 46532 w 310213"/>
                <a:gd name="connsiteY4" fmla="*/ 310267 h 310266"/>
                <a:gd name="connsiteX5" fmla="*/ 0 w 310213"/>
                <a:gd name="connsiteY5" fmla="*/ 263727 h 310266"/>
                <a:gd name="connsiteX6" fmla="*/ 0 w 310213"/>
                <a:gd name="connsiteY6" fmla="*/ 46540 h 310266"/>
                <a:gd name="connsiteX7" fmla="*/ 46532 w 310213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310266">
                  <a:moveTo>
                    <a:pt x="263681" y="0"/>
                  </a:moveTo>
                  <a:cubicBezTo>
                    <a:pt x="289380" y="0"/>
                    <a:pt x="310213" y="20837"/>
                    <a:pt x="310213" y="46540"/>
                  </a:cubicBezTo>
                  <a:lnTo>
                    <a:pt x="310213" y="263727"/>
                  </a:lnTo>
                  <a:cubicBezTo>
                    <a:pt x="310213" y="289430"/>
                    <a:pt x="289380" y="310267"/>
                    <a:pt x="26368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8AAC784-1FA4-DCBA-E6E4-1406F1F8DF8A}"/>
                </a:ext>
              </a:extLst>
            </p:cNvPr>
            <p:cNvSpPr txBox="1"/>
            <p:nvPr/>
          </p:nvSpPr>
          <p:spPr>
            <a:xfrm>
              <a:off x="9247978" y="5237699"/>
              <a:ext cx="40778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ixgbe</a:t>
              </a: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A5D0772-06BC-B392-7620-A75C83CCF60A}"/>
                </a:ext>
              </a:extLst>
            </p:cNvPr>
            <p:cNvSpPr/>
            <p:nvPr/>
          </p:nvSpPr>
          <p:spPr>
            <a:xfrm>
              <a:off x="10231281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>
                <a:alpha val="50000"/>
              </a:srgbClr>
            </a:solidFill>
            <a:ln w="7754" cap="flat">
              <a:solidFill>
                <a:srgbClr val="9673A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55A5791-E257-87A0-1D6B-1E3894A2E8AE}"/>
                </a:ext>
              </a:extLst>
            </p:cNvPr>
            <p:cNvSpPr txBox="1"/>
            <p:nvPr/>
          </p:nvSpPr>
          <p:spPr>
            <a:xfrm>
              <a:off x="10174740" y="4655948"/>
              <a:ext cx="57064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lwip_rust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CCA5931-8ADB-E6B8-BF70-561258796D6A}"/>
                </a:ext>
              </a:extLst>
            </p:cNvPr>
            <p:cNvSpPr/>
            <p:nvPr/>
          </p:nvSpPr>
          <p:spPr>
            <a:xfrm>
              <a:off x="8525109" y="5194217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1A3A93B-66F0-152C-3338-47D97E14ED25}"/>
                </a:ext>
              </a:extLst>
            </p:cNvPr>
            <p:cNvSpPr txBox="1"/>
            <p:nvPr/>
          </p:nvSpPr>
          <p:spPr>
            <a:xfrm>
              <a:off x="8538366" y="5237699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driver_virtio</a:t>
              </a: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42137AB-D476-5C5E-8260-81119000691A}"/>
                </a:ext>
              </a:extLst>
            </p:cNvPr>
            <p:cNvSpPr/>
            <p:nvPr/>
          </p:nvSpPr>
          <p:spPr>
            <a:xfrm>
              <a:off x="9106758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8C61B7-F843-A6F3-FAAA-F3472F000816}"/>
                </a:ext>
              </a:extLst>
            </p:cNvPr>
            <p:cNvSpPr txBox="1"/>
            <p:nvPr/>
          </p:nvSpPr>
          <p:spPr>
            <a:xfrm>
              <a:off x="9057973" y="4772298"/>
              <a:ext cx="60166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driver_net</a:t>
              </a: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967A3C9-D103-3D15-829F-EFCA4F26F1C0}"/>
                </a:ext>
              </a:extLst>
            </p:cNvPr>
            <p:cNvSpPr/>
            <p:nvPr/>
          </p:nvSpPr>
          <p:spPr>
            <a:xfrm>
              <a:off x="9300641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735AFC0-F6C4-708A-DD31-5755EF7D6CC0}"/>
                </a:ext>
              </a:extLst>
            </p:cNvPr>
            <p:cNvSpPr txBox="1"/>
            <p:nvPr/>
          </p:nvSpPr>
          <p:spPr>
            <a:xfrm>
              <a:off x="9457372" y="3756175"/>
              <a:ext cx="37676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axfs</a:t>
              </a: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45F3090-039C-749C-5D06-A90806737D06}"/>
                </a:ext>
              </a:extLst>
            </p:cNvPr>
            <p:cNvSpPr/>
            <p:nvPr/>
          </p:nvSpPr>
          <p:spPr>
            <a:xfrm>
              <a:off x="9765961" y="5271784"/>
              <a:ext cx="853085" cy="232700"/>
            </a:xfrm>
            <a:custGeom>
              <a:avLst/>
              <a:gdLst>
                <a:gd name="connsiteX0" fmla="*/ 818187 w 853085"/>
                <a:gd name="connsiteY0" fmla="*/ 0 h 232700"/>
                <a:gd name="connsiteX1" fmla="*/ 853086 w 853085"/>
                <a:gd name="connsiteY1" fmla="*/ 34905 h 232700"/>
                <a:gd name="connsiteX2" fmla="*/ 853086 w 853085"/>
                <a:gd name="connsiteY2" fmla="*/ 197795 h 232700"/>
                <a:gd name="connsiteX3" fmla="*/ 818187 w 853085"/>
                <a:gd name="connsiteY3" fmla="*/ 232700 h 232700"/>
                <a:gd name="connsiteX4" fmla="*/ 34899 w 853085"/>
                <a:gd name="connsiteY4" fmla="*/ 232700 h 232700"/>
                <a:gd name="connsiteX5" fmla="*/ 0 w 853085"/>
                <a:gd name="connsiteY5" fmla="*/ 197795 h 232700"/>
                <a:gd name="connsiteX6" fmla="*/ 0 w 853085"/>
                <a:gd name="connsiteY6" fmla="*/ 34905 h 232700"/>
                <a:gd name="connsiteX7" fmla="*/ 34899 w 853085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085" h="232700">
                  <a:moveTo>
                    <a:pt x="818187" y="0"/>
                  </a:moveTo>
                  <a:cubicBezTo>
                    <a:pt x="837461" y="0"/>
                    <a:pt x="853086" y="15627"/>
                    <a:pt x="853086" y="34905"/>
                  </a:cubicBezTo>
                  <a:lnTo>
                    <a:pt x="853086" y="197795"/>
                  </a:lnTo>
                  <a:cubicBezTo>
                    <a:pt x="853086" y="217073"/>
                    <a:pt x="837461" y="232700"/>
                    <a:pt x="81818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886695D-3913-3ABC-E314-A07D9B6AD0D5}"/>
                </a:ext>
              </a:extLst>
            </p:cNvPr>
            <p:cNvSpPr txBox="1"/>
            <p:nvPr/>
          </p:nvSpPr>
          <p:spPr>
            <a:xfrm>
              <a:off x="9728808" y="5276482"/>
              <a:ext cx="91963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page_table_entry</a:t>
              </a: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B19DD92-09BA-2E1C-CE8F-77690E5F36F7}"/>
                </a:ext>
              </a:extLst>
            </p:cNvPr>
            <p:cNvSpPr/>
            <p:nvPr/>
          </p:nvSpPr>
          <p:spPr>
            <a:xfrm>
              <a:off x="8350614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D4531938-7500-D33E-597B-CA1500AF928B}"/>
                </a:ext>
              </a:extLst>
            </p:cNvPr>
            <p:cNvSpPr/>
            <p:nvPr/>
          </p:nvSpPr>
          <p:spPr>
            <a:xfrm>
              <a:off x="8323470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B9C88E3-1CAE-B639-6FB1-1774ADD7313F}"/>
                </a:ext>
              </a:extLst>
            </p:cNvPr>
            <p:cNvSpPr/>
            <p:nvPr/>
          </p:nvSpPr>
          <p:spPr>
            <a:xfrm>
              <a:off x="8835322" y="2983566"/>
              <a:ext cx="7755" cy="66940"/>
            </a:xfrm>
            <a:custGeom>
              <a:avLst/>
              <a:gdLst>
                <a:gd name="connsiteX0" fmla="*/ 0 w 7755"/>
                <a:gd name="connsiteY0" fmla="*/ 0 h 66940"/>
                <a:gd name="connsiteX1" fmla="*/ 0 w 7755"/>
                <a:gd name="connsiteY1" fmla="*/ 66940 h 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6940">
                  <a:moveTo>
                    <a:pt x="0" y="0"/>
                  </a:moveTo>
                  <a:lnTo>
                    <a:pt x="0" y="6694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88F3240-ED9F-8ADD-1758-E5A7F7C916CD}"/>
                </a:ext>
              </a:extLst>
            </p:cNvPr>
            <p:cNvSpPr/>
            <p:nvPr/>
          </p:nvSpPr>
          <p:spPr>
            <a:xfrm>
              <a:off x="8808178" y="3036932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5B635460-4F82-EA2B-AB08-F45615F9E228}"/>
                </a:ext>
              </a:extLst>
            </p:cNvPr>
            <p:cNvSpPr/>
            <p:nvPr/>
          </p:nvSpPr>
          <p:spPr>
            <a:xfrm>
              <a:off x="7827129" y="2440599"/>
              <a:ext cx="2016384" cy="542966"/>
            </a:xfrm>
            <a:custGeom>
              <a:avLst/>
              <a:gdLst>
                <a:gd name="connsiteX0" fmla="*/ 1934954 w 2016384"/>
                <a:gd name="connsiteY0" fmla="*/ 0 h 542966"/>
                <a:gd name="connsiteX1" fmla="*/ 2016385 w 2016384"/>
                <a:gd name="connsiteY1" fmla="*/ 81445 h 542966"/>
                <a:gd name="connsiteX2" fmla="*/ 2016385 w 2016384"/>
                <a:gd name="connsiteY2" fmla="*/ 461522 h 542966"/>
                <a:gd name="connsiteX3" fmla="*/ 1934954 w 2016384"/>
                <a:gd name="connsiteY3" fmla="*/ 542967 h 542966"/>
                <a:gd name="connsiteX4" fmla="*/ 81431 w 2016384"/>
                <a:gd name="connsiteY4" fmla="*/ 542967 h 542966"/>
                <a:gd name="connsiteX5" fmla="*/ 0 w 2016384"/>
                <a:gd name="connsiteY5" fmla="*/ 461522 h 542966"/>
                <a:gd name="connsiteX6" fmla="*/ 0 w 2016384"/>
                <a:gd name="connsiteY6" fmla="*/ 81445 h 542966"/>
                <a:gd name="connsiteX7" fmla="*/ 81431 w 2016384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384" h="542966">
                  <a:moveTo>
                    <a:pt x="1934954" y="0"/>
                  </a:moveTo>
                  <a:cubicBezTo>
                    <a:pt x="1979927" y="0"/>
                    <a:pt x="2016385" y="36464"/>
                    <a:pt x="2016385" y="81445"/>
                  </a:cubicBezTo>
                  <a:lnTo>
                    <a:pt x="2016385" y="461522"/>
                  </a:lnTo>
                  <a:cubicBezTo>
                    <a:pt x="2016385" y="506503"/>
                    <a:pt x="1979927" y="542967"/>
                    <a:pt x="1934954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6550EE3-B098-D518-F03D-8557E0468B3B}"/>
                </a:ext>
              </a:extLst>
            </p:cNvPr>
            <p:cNvSpPr txBox="1"/>
            <p:nvPr/>
          </p:nvSpPr>
          <p:spPr>
            <a:xfrm>
              <a:off x="8441424" y="2778835"/>
              <a:ext cx="78004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API</a:t>
              </a: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A294D19-DE8C-4560-6B98-344F62BD76A7}"/>
                </a:ext>
              </a:extLst>
            </p:cNvPr>
            <p:cNvSpPr/>
            <p:nvPr/>
          </p:nvSpPr>
          <p:spPr>
            <a:xfrm>
              <a:off x="8912875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5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5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>
                <a:alpha val="50000"/>
              </a:srgbClr>
            </a:solidFill>
            <a:ln w="7754" cap="flat">
              <a:solidFill>
                <a:srgbClr val="82B36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10EE9FC-0A57-83B1-CE0E-DBAA900452D3}"/>
                </a:ext>
              </a:extLst>
            </p:cNvPr>
            <p:cNvSpPr txBox="1"/>
            <p:nvPr/>
          </p:nvSpPr>
          <p:spPr>
            <a:xfrm>
              <a:off x="8848579" y="2522865"/>
              <a:ext cx="94290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arceos_posix_api</a:t>
              </a: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9FC256D-0B1D-2B4A-C89C-CEF6B8A64FDC}"/>
                </a:ext>
              </a:extLst>
            </p:cNvPr>
            <p:cNvSpPr/>
            <p:nvPr/>
          </p:nvSpPr>
          <p:spPr>
            <a:xfrm>
              <a:off x="7943459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4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4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/>
            </a:solidFill>
            <a:ln w="775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4EBE70D-0957-913B-31A0-DF2CDE59EB01}"/>
                </a:ext>
              </a:extLst>
            </p:cNvPr>
            <p:cNvSpPr txBox="1"/>
            <p:nvPr/>
          </p:nvSpPr>
          <p:spPr>
            <a:xfrm>
              <a:off x="7910184" y="2522865"/>
              <a:ext cx="880859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 dirty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arceos_rust_api</a:t>
              </a: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6F1C329-6795-4897-9721-255D1C1A5FA7}"/>
                </a:ext>
              </a:extLst>
            </p:cNvPr>
            <p:cNvSpPr/>
            <p:nvPr/>
          </p:nvSpPr>
          <p:spPr>
            <a:xfrm>
              <a:off x="7516916" y="1820066"/>
              <a:ext cx="2636811" cy="542966"/>
            </a:xfrm>
            <a:custGeom>
              <a:avLst/>
              <a:gdLst>
                <a:gd name="connsiteX0" fmla="*/ 2555380 w 2636811"/>
                <a:gd name="connsiteY0" fmla="*/ 0 h 542966"/>
                <a:gd name="connsiteX1" fmla="*/ 2636811 w 2636811"/>
                <a:gd name="connsiteY1" fmla="*/ 81445 h 542966"/>
                <a:gd name="connsiteX2" fmla="*/ 2636811 w 2636811"/>
                <a:gd name="connsiteY2" fmla="*/ 461522 h 542966"/>
                <a:gd name="connsiteX3" fmla="*/ 2555380 w 2636811"/>
                <a:gd name="connsiteY3" fmla="*/ 542967 h 542966"/>
                <a:gd name="connsiteX4" fmla="*/ 81431 w 2636811"/>
                <a:gd name="connsiteY4" fmla="*/ 542967 h 542966"/>
                <a:gd name="connsiteX5" fmla="*/ 0 w 2636811"/>
                <a:gd name="connsiteY5" fmla="*/ 461522 h 542966"/>
                <a:gd name="connsiteX6" fmla="*/ 0 w 2636811"/>
                <a:gd name="connsiteY6" fmla="*/ 81445 h 542966"/>
                <a:gd name="connsiteX7" fmla="*/ 81431 w 2636811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811" h="542966">
                  <a:moveTo>
                    <a:pt x="2555380" y="0"/>
                  </a:moveTo>
                  <a:cubicBezTo>
                    <a:pt x="2600353" y="0"/>
                    <a:pt x="2636811" y="36464"/>
                    <a:pt x="2636811" y="81445"/>
                  </a:cubicBezTo>
                  <a:lnTo>
                    <a:pt x="2636811" y="461522"/>
                  </a:lnTo>
                  <a:cubicBezTo>
                    <a:pt x="2636811" y="506503"/>
                    <a:pt x="2600353" y="542967"/>
                    <a:pt x="2555380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F2F49B4-EB6D-C0DD-BC16-CCA58E3A58BC}"/>
                </a:ext>
              </a:extLst>
            </p:cNvPr>
            <p:cNvSpPr txBox="1"/>
            <p:nvPr/>
          </p:nvSpPr>
          <p:spPr>
            <a:xfrm>
              <a:off x="8422036" y="1801494"/>
              <a:ext cx="8188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ulib</a:t>
              </a: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17E6F75-2B1C-4938-22CC-814DEA2CAFD1}"/>
                </a:ext>
              </a:extLst>
            </p:cNvPr>
            <p:cNvSpPr/>
            <p:nvPr/>
          </p:nvSpPr>
          <p:spPr>
            <a:xfrm>
              <a:off x="8021013" y="2285466"/>
              <a:ext cx="102525" cy="189262"/>
            </a:xfrm>
            <a:custGeom>
              <a:avLst/>
              <a:gdLst>
                <a:gd name="connsiteX0" fmla="*/ 0 w 102525"/>
                <a:gd name="connsiteY0" fmla="*/ 0 h 189262"/>
                <a:gd name="connsiteX1" fmla="*/ 102525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0" y="0"/>
                  </a:moveTo>
                  <a:lnTo>
                    <a:pt x="102525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5C97C160-0099-38C4-3F6B-AA673719FDD3}"/>
                </a:ext>
              </a:extLst>
            </p:cNvPr>
            <p:cNvSpPr/>
            <p:nvPr/>
          </p:nvSpPr>
          <p:spPr>
            <a:xfrm>
              <a:off x="8093215" y="2449830"/>
              <a:ext cx="49711" cy="60734"/>
            </a:xfrm>
            <a:custGeom>
              <a:avLst/>
              <a:gdLst>
                <a:gd name="connsiteX0" fmla="*/ 49712 w 49711"/>
                <a:gd name="connsiteY0" fmla="*/ 60735 h 60734"/>
                <a:gd name="connsiteX1" fmla="*/ 0 w 49711"/>
                <a:gd name="connsiteY1" fmla="*/ 25907 h 60734"/>
                <a:gd name="connsiteX2" fmla="*/ 30323 w 49711"/>
                <a:gd name="connsiteY2" fmla="*/ 24899 h 60734"/>
                <a:gd name="connsiteX3" fmla="*/ 47695 w 49711"/>
                <a:gd name="connsiteY3" fmla="*/ 0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49712" y="60735"/>
                  </a:moveTo>
                  <a:lnTo>
                    <a:pt x="0" y="25907"/>
                  </a:lnTo>
                  <a:lnTo>
                    <a:pt x="30323" y="24899"/>
                  </a:lnTo>
                  <a:lnTo>
                    <a:pt x="4769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B7B71F8-BCBA-4213-21E1-70A0AB2421E0}"/>
                </a:ext>
              </a:extLst>
            </p:cNvPr>
            <p:cNvSpPr/>
            <p:nvPr/>
          </p:nvSpPr>
          <p:spPr>
            <a:xfrm>
              <a:off x="7672023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3501D51-5A43-DD96-ED37-E3D09FDFEE6C}"/>
                </a:ext>
              </a:extLst>
            </p:cNvPr>
            <p:cNvSpPr txBox="1"/>
            <p:nvPr/>
          </p:nvSpPr>
          <p:spPr>
            <a:xfrm>
              <a:off x="7681402" y="2049708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axstd</a:t>
              </a: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6792B6C-3EDF-7E3A-6DAD-FE38DF573F0E}"/>
                </a:ext>
              </a:extLst>
            </p:cNvPr>
            <p:cNvSpPr/>
            <p:nvPr/>
          </p:nvSpPr>
          <p:spPr>
            <a:xfrm>
              <a:off x="9122579" y="2285466"/>
              <a:ext cx="22955" cy="183677"/>
            </a:xfrm>
            <a:custGeom>
              <a:avLst/>
              <a:gdLst>
                <a:gd name="connsiteX0" fmla="*/ 22956 w 22955"/>
                <a:gd name="connsiteY0" fmla="*/ 0 h 183677"/>
                <a:gd name="connsiteX1" fmla="*/ 0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22956" y="0"/>
                  </a:moveTo>
                  <a:lnTo>
                    <a:pt x="0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EF01F685-C85E-6B34-DDFE-FC836A930E21}"/>
                </a:ext>
              </a:extLst>
            </p:cNvPr>
            <p:cNvSpPr/>
            <p:nvPr/>
          </p:nvSpPr>
          <p:spPr>
            <a:xfrm>
              <a:off x="9097297" y="2452312"/>
              <a:ext cx="53899" cy="57244"/>
            </a:xfrm>
            <a:custGeom>
              <a:avLst/>
              <a:gdLst>
                <a:gd name="connsiteX0" fmla="*/ 20242 w 53899"/>
                <a:gd name="connsiteY0" fmla="*/ 57244 h 57244"/>
                <a:gd name="connsiteX1" fmla="*/ 0 w 53899"/>
                <a:gd name="connsiteY1" fmla="*/ 0 h 57244"/>
                <a:gd name="connsiteX2" fmla="*/ 25282 w 53899"/>
                <a:gd name="connsiteY2" fmla="*/ 16832 h 57244"/>
                <a:gd name="connsiteX3" fmla="*/ 53900 w 53899"/>
                <a:gd name="connsiteY3" fmla="*/ 6748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20242" y="57244"/>
                  </a:moveTo>
                  <a:lnTo>
                    <a:pt x="0" y="0"/>
                  </a:lnTo>
                  <a:lnTo>
                    <a:pt x="25282" y="16832"/>
                  </a:lnTo>
                  <a:lnTo>
                    <a:pt x="53900" y="6748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8C0DE5A8-0B31-2A39-6273-A5C96E804EEA}"/>
                </a:ext>
              </a:extLst>
            </p:cNvPr>
            <p:cNvSpPr/>
            <p:nvPr/>
          </p:nvSpPr>
          <p:spPr>
            <a:xfrm>
              <a:off x="8912875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900EE6F-C783-7671-256E-73E89EF3237D}"/>
                </a:ext>
              </a:extLst>
            </p:cNvPr>
            <p:cNvSpPr txBox="1"/>
            <p:nvPr/>
          </p:nvSpPr>
          <p:spPr>
            <a:xfrm>
              <a:off x="8914499" y="2049708"/>
              <a:ext cx="4543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axlibc</a:t>
              </a: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6A32BFA-1534-90FA-B246-AAF2BABC64AA}"/>
                </a:ext>
              </a:extLst>
            </p:cNvPr>
            <p:cNvSpPr/>
            <p:nvPr/>
          </p:nvSpPr>
          <p:spPr>
            <a:xfrm>
              <a:off x="8525109" y="2285466"/>
              <a:ext cx="22955" cy="183677"/>
            </a:xfrm>
            <a:custGeom>
              <a:avLst/>
              <a:gdLst>
                <a:gd name="connsiteX0" fmla="*/ 0 w 22955"/>
                <a:gd name="connsiteY0" fmla="*/ 0 h 183677"/>
                <a:gd name="connsiteX1" fmla="*/ 22956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0" y="0"/>
                  </a:moveTo>
                  <a:lnTo>
                    <a:pt x="22956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E14FB3E9-797F-A9D1-D09C-277ABA4441D2}"/>
                </a:ext>
              </a:extLst>
            </p:cNvPr>
            <p:cNvSpPr/>
            <p:nvPr/>
          </p:nvSpPr>
          <p:spPr>
            <a:xfrm>
              <a:off x="8519447" y="2452312"/>
              <a:ext cx="53899" cy="57244"/>
            </a:xfrm>
            <a:custGeom>
              <a:avLst/>
              <a:gdLst>
                <a:gd name="connsiteX0" fmla="*/ 33658 w 53899"/>
                <a:gd name="connsiteY0" fmla="*/ 57244 h 57244"/>
                <a:gd name="connsiteX1" fmla="*/ 0 w 53899"/>
                <a:gd name="connsiteY1" fmla="*/ 6748 h 57244"/>
                <a:gd name="connsiteX2" fmla="*/ 28617 w 53899"/>
                <a:gd name="connsiteY2" fmla="*/ 16832 h 57244"/>
                <a:gd name="connsiteX3" fmla="*/ 53899 w 53899"/>
                <a:gd name="connsiteY3" fmla="*/ 0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33658" y="57244"/>
                  </a:moveTo>
                  <a:lnTo>
                    <a:pt x="0" y="6748"/>
                  </a:lnTo>
                  <a:lnTo>
                    <a:pt x="28617" y="16832"/>
                  </a:lnTo>
                  <a:lnTo>
                    <a:pt x="53899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1C5B130-334D-993D-9333-3B173CB3D481}"/>
                </a:ext>
              </a:extLst>
            </p:cNvPr>
            <p:cNvSpPr/>
            <p:nvPr/>
          </p:nvSpPr>
          <p:spPr>
            <a:xfrm>
              <a:off x="8292449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>
                <a:alpha val="50000"/>
              </a:srgbClr>
            </a:solidFill>
            <a:ln w="7754" cap="flat">
              <a:solidFill>
                <a:srgbClr val="DEA584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6B050DB-2ADD-54FE-05AF-74AF117D3175}"/>
                </a:ext>
              </a:extLst>
            </p:cNvPr>
            <p:cNvSpPr txBox="1"/>
            <p:nvPr/>
          </p:nvSpPr>
          <p:spPr>
            <a:xfrm>
              <a:off x="8247541" y="2049708"/>
              <a:ext cx="54738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rust std</a:t>
              </a: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1FC028C1-EE4B-3E6C-C466-31FF62D8F4A2}"/>
                </a:ext>
              </a:extLst>
            </p:cNvPr>
            <p:cNvSpPr/>
            <p:nvPr/>
          </p:nvSpPr>
          <p:spPr>
            <a:xfrm>
              <a:off x="7672023" y="1664933"/>
              <a:ext cx="207222" cy="345482"/>
            </a:xfrm>
            <a:custGeom>
              <a:avLst/>
              <a:gdLst>
                <a:gd name="connsiteX0" fmla="*/ 0 w 207222"/>
                <a:gd name="connsiteY0" fmla="*/ 0 h 345482"/>
                <a:gd name="connsiteX1" fmla="*/ 207222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0" y="0"/>
                  </a:moveTo>
                  <a:lnTo>
                    <a:pt x="207222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06CAA942-AC43-773B-E5BA-578A5D973F9B}"/>
                </a:ext>
              </a:extLst>
            </p:cNvPr>
            <p:cNvSpPr/>
            <p:nvPr/>
          </p:nvSpPr>
          <p:spPr>
            <a:xfrm>
              <a:off x="7848999" y="1984818"/>
              <a:ext cx="51185" cy="60502"/>
            </a:xfrm>
            <a:custGeom>
              <a:avLst/>
              <a:gdLst>
                <a:gd name="connsiteX0" fmla="*/ 51185 w 51185"/>
                <a:gd name="connsiteY0" fmla="*/ 60502 h 60502"/>
                <a:gd name="connsiteX1" fmla="*/ 0 w 51185"/>
                <a:gd name="connsiteY1" fmla="*/ 27924 h 60502"/>
                <a:gd name="connsiteX2" fmla="*/ 30246 w 51185"/>
                <a:gd name="connsiteY2" fmla="*/ 25597 h 60502"/>
                <a:gd name="connsiteX3" fmla="*/ 46532 w 51185"/>
                <a:gd name="connsiteY3" fmla="*/ 0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51185" y="60502"/>
                  </a:moveTo>
                  <a:lnTo>
                    <a:pt x="0" y="27924"/>
                  </a:lnTo>
                  <a:lnTo>
                    <a:pt x="30246" y="25597"/>
                  </a:lnTo>
                  <a:lnTo>
                    <a:pt x="4653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60DB098-4D63-F659-93BC-C784B379D2F3}"/>
                </a:ext>
              </a:extLst>
            </p:cNvPr>
            <p:cNvSpPr/>
            <p:nvPr/>
          </p:nvSpPr>
          <p:spPr>
            <a:xfrm>
              <a:off x="7361810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4A563F63-F93F-5CE2-2250-0E387E4FCCD0}"/>
                </a:ext>
              </a:extLst>
            </p:cNvPr>
            <p:cNvSpPr txBox="1"/>
            <p:nvPr/>
          </p:nvSpPr>
          <p:spPr>
            <a:xfrm>
              <a:off x="7355678" y="1390391"/>
              <a:ext cx="62493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App</a:t>
              </a: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E38CE5B-F40C-0DEB-88ED-7B054621E920}"/>
                </a:ext>
              </a:extLst>
            </p:cNvPr>
            <p:cNvSpPr/>
            <p:nvPr/>
          </p:nvSpPr>
          <p:spPr>
            <a:xfrm>
              <a:off x="9791399" y="1664933"/>
              <a:ext cx="207222" cy="345482"/>
            </a:xfrm>
            <a:custGeom>
              <a:avLst/>
              <a:gdLst>
                <a:gd name="connsiteX0" fmla="*/ 207222 w 207222"/>
                <a:gd name="connsiteY0" fmla="*/ 0 h 345482"/>
                <a:gd name="connsiteX1" fmla="*/ 0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207222" y="0"/>
                  </a:moveTo>
                  <a:lnTo>
                    <a:pt x="0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9FA8C03-4787-56BD-EE0D-6232B9C53BEA}"/>
                </a:ext>
              </a:extLst>
            </p:cNvPr>
            <p:cNvSpPr/>
            <p:nvPr/>
          </p:nvSpPr>
          <p:spPr>
            <a:xfrm>
              <a:off x="9770459" y="1984818"/>
              <a:ext cx="51185" cy="60502"/>
            </a:xfrm>
            <a:custGeom>
              <a:avLst/>
              <a:gdLst>
                <a:gd name="connsiteX0" fmla="*/ 0 w 51185"/>
                <a:gd name="connsiteY0" fmla="*/ 60502 h 60502"/>
                <a:gd name="connsiteX1" fmla="*/ 4653 w 51185"/>
                <a:gd name="connsiteY1" fmla="*/ 0 h 60502"/>
                <a:gd name="connsiteX2" fmla="*/ 20939 w 51185"/>
                <a:gd name="connsiteY2" fmla="*/ 25597 h 60502"/>
                <a:gd name="connsiteX3" fmla="*/ 51185 w 51185"/>
                <a:gd name="connsiteY3" fmla="*/ 27924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0" y="60502"/>
                  </a:moveTo>
                  <a:lnTo>
                    <a:pt x="4653" y="0"/>
                  </a:lnTo>
                  <a:lnTo>
                    <a:pt x="20939" y="25597"/>
                  </a:lnTo>
                  <a:lnTo>
                    <a:pt x="51185" y="2792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6368B69-F7B1-0D3F-3277-8C66E11F9E9D}"/>
                </a:ext>
              </a:extLst>
            </p:cNvPr>
            <p:cNvSpPr/>
            <p:nvPr/>
          </p:nvSpPr>
          <p:spPr>
            <a:xfrm>
              <a:off x="9688408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CF9EC23-5114-8A74-3789-A0BD08E42A34}"/>
                </a:ext>
              </a:extLst>
            </p:cNvPr>
            <p:cNvSpPr txBox="1"/>
            <p:nvPr/>
          </p:nvSpPr>
          <p:spPr>
            <a:xfrm>
              <a:off x="9755952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1B9EE9EE-8115-C459-BC7A-D302F9D61F1E}"/>
                </a:ext>
              </a:extLst>
            </p:cNvPr>
            <p:cNvSpPr/>
            <p:nvPr/>
          </p:nvSpPr>
          <p:spPr>
            <a:xfrm>
              <a:off x="8447555" y="1664933"/>
              <a:ext cx="67859" cy="339431"/>
            </a:xfrm>
            <a:custGeom>
              <a:avLst/>
              <a:gdLst>
                <a:gd name="connsiteX0" fmla="*/ 0 w 67859"/>
                <a:gd name="connsiteY0" fmla="*/ 0 h 339431"/>
                <a:gd name="connsiteX1" fmla="*/ 67859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0" y="0"/>
                  </a:moveTo>
                  <a:lnTo>
                    <a:pt x="67859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FCFD5A10-54D1-75E1-3E14-C9AF18AEBCA2}"/>
                </a:ext>
              </a:extLst>
            </p:cNvPr>
            <p:cNvSpPr/>
            <p:nvPr/>
          </p:nvSpPr>
          <p:spPr>
            <a:xfrm>
              <a:off x="8486177" y="1985671"/>
              <a:ext cx="53201" cy="58562"/>
            </a:xfrm>
            <a:custGeom>
              <a:avLst/>
              <a:gdLst>
                <a:gd name="connsiteX0" fmla="*/ 37226 w 53201"/>
                <a:gd name="connsiteY0" fmla="*/ 58563 h 58562"/>
                <a:gd name="connsiteX1" fmla="*/ 0 w 53201"/>
                <a:gd name="connsiteY1" fmla="*/ 10704 h 58562"/>
                <a:gd name="connsiteX2" fmla="*/ 29238 w 53201"/>
                <a:gd name="connsiteY2" fmla="*/ 18694 h 58562"/>
                <a:gd name="connsiteX3" fmla="*/ 53202 w 53201"/>
                <a:gd name="connsiteY3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37226" y="58563"/>
                  </a:moveTo>
                  <a:lnTo>
                    <a:pt x="0" y="10704"/>
                  </a:lnTo>
                  <a:lnTo>
                    <a:pt x="29238" y="18694"/>
                  </a:lnTo>
                  <a:lnTo>
                    <a:pt x="5320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8454B37-BCF7-3638-6755-14CD0591052F}"/>
                </a:ext>
              </a:extLst>
            </p:cNvPr>
            <p:cNvSpPr/>
            <p:nvPr/>
          </p:nvSpPr>
          <p:spPr>
            <a:xfrm>
              <a:off x="8137342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4B66E6AE-20B5-C1E0-BF2B-C02F486A8EDB}"/>
                </a:ext>
              </a:extLst>
            </p:cNvPr>
            <p:cNvSpPr txBox="1"/>
            <p:nvPr/>
          </p:nvSpPr>
          <p:spPr>
            <a:xfrm>
              <a:off x="8042025" y="1390391"/>
              <a:ext cx="80330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std App</a:t>
              </a: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F659A635-95B0-D8CB-EBCB-EC2DB52DAB53}"/>
                </a:ext>
              </a:extLst>
            </p:cNvPr>
            <p:cNvSpPr/>
            <p:nvPr/>
          </p:nvSpPr>
          <p:spPr>
            <a:xfrm>
              <a:off x="9155229" y="1664933"/>
              <a:ext cx="67859" cy="339431"/>
            </a:xfrm>
            <a:custGeom>
              <a:avLst/>
              <a:gdLst>
                <a:gd name="connsiteX0" fmla="*/ 67859 w 67859"/>
                <a:gd name="connsiteY0" fmla="*/ 0 h 339431"/>
                <a:gd name="connsiteX1" fmla="*/ 0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67859" y="0"/>
                  </a:moveTo>
                  <a:lnTo>
                    <a:pt x="0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DB2E34E-7579-69EB-A21B-9F6D92A5C316}"/>
                </a:ext>
              </a:extLst>
            </p:cNvPr>
            <p:cNvSpPr/>
            <p:nvPr/>
          </p:nvSpPr>
          <p:spPr>
            <a:xfrm>
              <a:off x="9131265" y="1985671"/>
              <a:ext cx="53201" cy="58562"/>
            </a:xfrm>
            <a:custGeom>
              <a:avLst/>
              <a:gdLst>
                <a:gd name="connsiteX0" fmla="*/ 15976 w 53201"/>
                <a:gd name="connsiteY0" fmla="*/ 58563 h 58562"/>
                <a:gd name="connsiteX1" fmla="*/ 0 w 53201"/>
                <a:gd name="connsiteY1" fmla="*/ 0 h 58562"/>
                <a:gd name="connsiteX2" fmla="*/ 23964 w 53201"/>
                <a:gd name="connsiteY2" fmla="*/ 18694 h 58562"/>
                <a:gd name="connsiteX3" fmla="*/ 53201 w 53201"/>
                <a:gd name="connsiteY3" fmla="*/ 10704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15976" y="58563"/>
                  </a:moveTo>
                  <a:lnTo>
                    <a:pt x="0" y="0"/>
                  </a:lnTo>
                  <a:lnTo>
                    <a:pt x="23964" y="18694"/>
                  </a:lnTo>
                  <a:lnTo>
                    <a:pt x="53201" y="1070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71824DB-D82F-6D98-9CE4-A696548EB7B8}"/>
                </a:ext>
              </a:extLst>
            </p:cNvPr>
            <p:cNvSpPr/>
            <p:nvPr/>
          </p:nvSpPr>
          <p:spPr>
            <a:xfrm>
              <a:off x="8912875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A56AA07A-3B4F-C4A2-5169-E9CAB4CB89C8}"/>
                </a:ext>
              </a:extLst>
            </p:cNvPr>
            <p:cNvSpPr txBox="1"/>
            <p:nvPr/>
          </p:nvSpPr>
          <p:spPr>
            <a:xfrm>
              <a:off x="8980419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C43837A-EC4A-B10D-6297-70172E53E398}"/>
                </a:ext>
              </a:extLst>
            </p:cNvPr>
            <p:cNvSpPr/>
            <p:nvPr/>
          </p:nvSpPr>
          <p:spPr>
            <a:xfrm>
              <a:off x="9339418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4F6E88E-5A97-4A75-9CF5-CAC69BB15680}"/>
                </a:ext>
              </a:extLst>
            </p:cNvPr>
            <p:cNvSpPr/>
            <p:nvPr/>
          </p:nvSpPr>
          <p:spPr>
            <a:xfrm>
              <a:off x="9326544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3D906009-45F4-7534-53F8-3D220CCC4878}"/>
                </a:ext>
              </a:extLst>
            </p:cNvPr>
            <p:cNvSpPr/>
            <p:nvPr/>
          </p:nvSpPr>
          <p:spPr>
            <a:xfrm>
              <a:off x="9547106" y="2285466"/>
              <a:ext cx="102525" cy="189262"/>
            </a:xfrm>
            <a:custGeom>
              <a:avLst/>
              <a:gdLst>
                <a:gd name="connsiteX0" fmla="*/ 102525 w 102525"/>
                <a:gd name="connsiteY0" fmla="*/ 0 h 189262"/>
                <a:gd name="connsiteX1" fmla="*/ 0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102525" y="0"/>
                  </a:moveTo>
                  <a:lnTo>
                    <a:pt x="0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F6203567-9495-34B7-D194-D48773600130}"/>
                </a:ext>
              </a:extLst>
            </p:cNvPr>
            <p:cNvSpPr/>
            <p:nvPr/>
          </p:nvSpPr>
          <p:spPr>
            <a:xfrm>
              <a:off x="9527717" y="2449830"/>
              <a:ext cx="49711" cy="60734"/>
            </a:xfrm>
            <a:custGeom>
              <a:avLst/>
              <a:gdLst>
                <a:gd name="connsiteX0" fmla="*/ 0 w 49711"/>
                <a:gd name="connsiteY0" fmla="*/ 60735 h 60734"/>
                <a:gd name="connsiteX1" fmla="*/ 2016 w 49711"/>
                <a:gd name="connsiteY1" fmla="*/ 0 h 60734"/>
                <a:gd name="connsiteX2" fmla="*/ 19388 w 49711"/>
                <a:gd name="connsiteY2" fmla="*/ 24899 h 60734"/>
                <a:gd name="connsiteX3" fmla="*/ 49712 w 49711"/>
                <a:gd name="connsiteY3" fmla="*/ 25907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0" y="60735"/>
                  </a:moveTo>
                  <a:lnTo>
                    <a:pt x="2016" y="0"/>
                  </a:lnTo>
                  <a:lnTo>
                    <a:pt x="19388" y="24899"/>
                  </a:lnTo>
                  <a:lnTo>
                    <a:pt x="49712" y="25907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C64F035-87DC-9D80-E8B4-AE79BC423757}"/>
                </a:ext>
              </a:extLst>
            </p:cNvPr>
            <p:cNvSpPr/>
            <p:nvPr/>
          </p:nvSpPr>
          <p:spPr>
            <a:xfrm>
              <a:off x="9533301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>
                <a:alpha val="50000"/>
              </a:srgbClr>
            </a:solidFill>
            <a:ln w="7754" cap="flat">
              <a:solidFill>
                <a:srgbClr val="6C8EBF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51EFBB7-6330-8AEB-9291-F1BE17EBF2F2}"/>
                </a:ext>
              </a:extLst>
            </p:cNvPr>
            <p:cNvSpPr txBox="1"/>
            <p:nvPr/>
          </p:nvSpPr>
          <p:spPr>
            <a:xfrm>
              <a:off x="9461250" y="2049708"/>
              <a:ext cx="60166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musl libc</a:t>
              </a: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9124675-FF40-4A13-B485-B3CAE4D66A4A}"/>
                </a:ext>
              </a:extLst>
            </p:cNvPr>
            <p:cNvSpPr/>
            <p:nvPr/>
          </p:nvSpPr>
          <p:spPr>
            <a:xfrm>
              <a:off x="9320030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60E9B8B6-123B-2133-6241-66083644B84F}"/>
                </a:ext>
              </a:extLst>
            </p:cNvPr>
            <p:cNvSpPr/>
            <p:nvPr/>
          </p:nvSpPr>
          <p:spPr>
            <a:xfrm>
              <a:off x="9292886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5FD13D6-9811-A7DD-656D-43DF7EA4CB05}"/>
                </a:ext>
              </a:extLst>
            </p:cNvPr>
            <p:cNvSpPr/>
            <p:nvPr/>
          </p:nvSpPr>
          <p:spPr>
            <a:xfrm>
              <a:off x="8525109" y="3099916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5F5F5"/>
            </a:solidFill>
            <a:ln w="7754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4F464BA-C627-7B4F-ED90-41AA9A712A2A}"/>
                </a:ext>
              </a:extLst>
            </p:cNvPr>
            <p:cNvSpPr txBox="1"/>
            <p:nvPr/>
          </p:nvSpPr>
          <p:spPr>
            <a:xfrm>
              <a:off x="8592653" y="3096858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axfeat</a:t>
              </a: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217331FF-5D8E-7E03-4CD3-95E28ED8C29E}"/>
                </a:ext>
              </a:extLst>
            </p:cNvPr>
            <p:cNvSpPr/>
            <p:nvPr/>
          </p:nvSpPr>
          <p:spPr>
            <a:xfrm>
              <a:off x="8447555" y="3332616"/>
              <a:ext cx="775532" cy="155133"/>
            </a:xfrm>
            <a:custGeom>
              <a:avLst/>
              <a:gdLst>
                <a:gd name="connsiteX0" fmla="*/ 0 w 775532"/>
                <a:gd name="connsiteY0" fmla="*/ 0 h 155133"/>
                <a:gd name="connsiteX1" fmla="*/ 775533 w 775532"/>
                <a:gd name="connsiteY1" fmla="*/ 0 h 155133"/>
                <a:gd name="connsiteX2" fmla="*/ 775533 w 775532"/>
                <a:gd name="connsiteY2" fmla="*/ 155133 h 155133"/>
                <a:gd name="connsiteX3" fmla="*/ 0 w 775532"/>
                <a:gd name="connsiteY3" fmla="*/ 155133 h 1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532" h="155133">
                  <a:moveTo>
                    <a:pt x="0" y="0"/>
                  </a:moveTo>
                  <a:lnTo>
                    <a:pt x="775533" y="0"/>
                  </a:lnTo>
                  <a:lnTo>
                    <a:pt x="775533" y="155133"/>
                  </a:lnTo>
                  <a:lnTo>
                    <a:pt x="0" y="155133"/>
                  </a:lnTo>
                  <a:close/>
                </a:path>
              </a:pathLst>
            </a:custGeom>
            <a:noFill/>
            <a:ln w="77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0F0060DC-9ACC-532A-AF7E-3F7B251C86A3}"/>
                </a:ext>
              </a:extLst>
            </p:cNvPr>
            <p:cNvSpPr txBox="1"/>
            <p:nvPr/>
          </p:nvSpPr>
          <p:spPr>
            <a:xfrm>
              <a:off x="8387137" y="3298531"/>
              <a:ext cx="8886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4D4D4D"/>
                  </a:solidFill>
                  <a:latin typeface="Helvetica"/>
                  <a:cs typeface="Helvetica"/>
                  <a:sym typeface="Helvetica"/>
                  <a:rtl val="0"/>
                </a:rPr>
                <a:t>feature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221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北理工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北理工" id="{75FE00F3-2D78-492E-9B3F-9E9B8177842B}" vid="{24CA43E9-C603-4A22-8BD9-4B6A9E68AC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北理工</Template>
  <TotalTime>682</TotalTime>
  <Words>2482</Words>
  <Application>Microsoft Office PowerPoint</Application>
  <PresentationFormat>宽屏</PresentationFormat>
  <Paragraphs>252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微软雅黑</vt:lpstr>
      <vt:lpstr>微软雅黑 Light</vt:lpstr>
      <vt:lpstr>Arial</vt:lpstr>
      <vt:lpstr>Century Gothic</vt:lpstr>
      <vt:lpstr>Consolas</vt:lpstr>
      <vt:lpstr>Helvetica</vt:lpstr>
      <vt:lpstr>北理工</vt:lpstr>
      <vt:lpstr>PowerPoint 演示文稿</vt:lpstr>
      <vt:lpstr>PowerPoint 演示文稿</vt:lpstr>
      <vt:lpstr>PowerPoint 演示文稿</vt:lpstr>
      <vt:lpstr>1.1. Rust协程简介</vt:lpstr>
      <vt:lpstr>1.2. 协程引入内核的优势</vt:lpstr>
      <vt:lpstr>1.3. 协程引入内核的难点</vt:lpstr>
      <vt:lpstr>PowerPoint 演示文稿</vt:lpstr>
      <vt:lpstr>2.1. 开源毕设阶段的项目</vt:lpstr>
      <vt:lpstr>2.1. 开源毕设阶段的项目</vt:lpstr>
      <vt:lpstr>2.1. 开源毕设阶段的项目</vt:lpstr>
      <vt:lpstr>2.1. 开源毕设阶段的项目</vt:lpstr>
      <vt:lpstr>2.2. 操作系统功能赛阶段的项目</vt:lpstr>
      <vt:lpstr>2.2. 操作系统功能赛阶段的项目</vt:lpstr>
      <vt:lpstr>2.2. 操作系统功能赛阶段的项目</vt:lpstr>
      <vt:lpstr>2.2. 操作系统功能赛阶段的项目</vt:lpstr>
      <vt:lpstr>PowerPoint 演示文稿</vt:lpstr>
      <vt:lpstr>3.1. 开源毕设实验结果</vt:lpstr>
      <vt:lpstr>3.1. 开源毕设实验结果</vt:lpstr>
      <vt:lpstr>3.1. 开源毕设实验结果</vt:lpstr>
      <vt:lpstr>3.1. 开源毕设实验结果</vt:lpstr>
      <vt:lpstr>3.1. 开源毕设实验结果</vt:lpstr>
      <vt:lpstr>3.2. 操作系统功能赛实验结果</vt:lpstr>
      <vt:lpstr>3.2. 操作系统功能赛实验结果</vt:lpstr>
      <vt:lpstr>PowerPoint 演示文稿</vt:lpstr>
      <vt:lpstr>4. 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xiaoxi luo</dc:creator>
  <cp:lastModifiedBy>xiaoxi luo</cp:lastModifiedBy>
  <cp:revision>8</cp:revision>
  <dcterms:created xsi:type="dcterms:W3CDTF">2024-11-08T06:49:47Z</dcterms:created>
  <dcterms:modified xsi:type="dcterms:W3CDTF">2024-11-10T01:15:48Z</dcterms:modified>
</cp:coreProperties>
</file>